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3" r:id="rId1"/>
    <p:sldMasterId id="2147484501" r:id="rId2"/>
  </p:sldMasterIdLst>
  <p:sldIdLst>
    <p:sldId id="256" r:id="rId3"/>
    <p:sldId id="334" r:id="rId4"/>
    <p:sldId id="339" r:id="rId5"/>
    <p:sldId id="289" r:id="rId6"/>
    <p:sldId id="257" r:id="rId7"/>
    <p:sldId id="258" r:id="rId8"/>
    <p:sldId id="290" r:id="rId9"/>
    <p:sldId id="291" r:id="rId10"/>
    <p:sldId id="292" r:id="rId11"/>
    <p:sldId id="331" r:id="rId12"/>
    <p:sldId id="332" r:id="rId13"/>
    <p:sldId id="333" r:id="rId14"/>
    <p:sldId id="293" r:id="rId15"/>
    <p:sldId id="294" r:id="rId16"/>
    <p:sldId id="287" r:id="rId17"/>
    <p:sldId id="288" r:id="rId18"/>
    <p:sldId id="295"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2" r:id="rId41"/>
    <p:sldId id="283" r:id="rId42"/>
    <p:sldId id="284" r:id="rId43"/>
    <p:sldId id="300" r:id="rId44"/>
    <p:sldId id="297" r:id="rId45"/>
    <p:sldId id="285" r:id="rId46"/>
    <p:sldId id="296" r:id="rId47"/>
    <p:sldId id="299" r:id="rId48"/>
    <p:sldId id="298" r:id="rId49"/>
    <p:sldId id="302" r:id="rId50"/>
    <p:sldId id="303" r:id="rId51"/>
    <p:sldId id="304" r:id="rId52"/>
    <p:sldId id="305" r:id="rId53"/>
    <p:sldId id="309" r:id="rId54"/>
    <p:sldId id="315" r:id="rId55"/>
    <p:sldId id="311" r:id="rId56"/>
    <p:sldId id="318" r:id="rId57"/>
    <p:sldId id="312" r:id="rId58"/>
    <p:sldId id="313" r:id="rId59"/>
    <p:sldId id="314" r:id="rId60"/>
    <p:sldId id="335" r:id="rId61"/>
    <p:sldId id="336" r:id="rId62"/>
    <p:sldId id="337" r:id="rId63"/>
    <p:sldId id="338" r:id="rId64"/>
    <p:sldId id="319" r:id="rId65"/>
    <p:sldId id="322" r:id="rId66"/>
    <p:sldId id="323" r:id="rId67"/>
    <p:sldId id="324" r:id="rId68"/>
    <p:sldId id="325" r:id="rId69"/>
    <p:sldId id="326" r:id="rId70"/>
    <p:sldId id="327" r:id="rId71"/>
    <p:sldId id="317" r:id="rId72"/>
    <p:sldId id="320" r:id="rId73"/>
    <p:sldId id="321" r:id="rId74"/>
    <p:sldId id="328" r:id="rId75"/>
    <p:sldId id="329" r:id="rId76"/>
    <p:sldId id="330" r:id="rId77"/>
    <p:sldId id="316" r:id="rId78"/>
  </p:sldIdLst>
  <p:sldSz cx="12192000" cy="6858000"/>
  <p:notesSz cx="6858000" cy="9144000"/>
  <p:defaultTextStyle>
    <a:defPPr>
      <a:defRPr lang="en-US"/>
    </a:defPPr>
    <a:lvl1pPr marL="0" algn="l" defTabSz="914328" rtl="0" eaLnBrk="1" latinLnBrk="0" hangingPunct="1">
      <a:defRPr sz="1900" kern="1200">
        <a:solidFill>
          <a:schemeClr val="tx1"/>
        </a:solidFill>
        <a:latin typeface="+mn-lt"/>
        <a:ea typeface="+mn-ea"/>
        <a:cs typeface="+mn-cs"/>
      </a:defRPr>
    </a:lvl1pPr>
    <a:lvl2pPr marL="457165" algn="l" defTabSz="914328" rtl="0" eaLnBrk="1" latinLnBrk="0" hangingPunct="1">
      <a:defRPr sz="1900" kern="1200">
        <a:solidFill>
          <a:schemeClr val="tx1"/>
        </a:solidFill>
        <a:latin typeface="+mn-lt"/>
        <a:ea typeface="+mn-ea"/>
        <a:cs typeface="+mn-cs"/>
      </a:defRPr>
    </a:lvl2pPr>
    <a:lvl3pPr marL="914328" algn="l" defTabSz="914328" rtl="0" eaLnBrk="1" latinLnBrk="0" hangingPunct="1">
      <a:defRPr sz="1900" kern="1200">
        <a:solidFill>
          <a:schemeClr val="tx1"/>
        </a:solidFill>
        <a:latin typeface="+mn-lt"/>
        <a:ea typeface="+mn-ea"/>
        <a:cs typeface="+mn-cs"/>
      </a:defRPr>
    </a:lvl3pPr>
    <a:lvl4pPr marL="1371492" algn="l" defTabSz="914328" rtl="0" eaLnBrk="1" latinLnBrk="0" hangingPunct="1">
      <a:defRPr sz="1900" kern="1200">
        <a:solidFill>
          <a:schemeClr val="tx1"/>
        </a:solidFill>
        <a:latin typeface="+mn-lt"/>
        <a:ea typeface="+mn-ea"/>
        <a:cs typeface="+mn-cs"/>
      </a:defRPr>
    </a:lvl4pPr>
    <a:lvl5pPr marL="1828657" algn="l" defTabSz="914328" rtl="0" eaLnBrk="1" latinLnBrk="0" hangingPunct="1">
      <a:defRPr sz="1900" kern="1200">
        <a:solidFill>
          <a:schemeClr val="tx1"/>
        </a:solidFill>
        <a:latin typeface="+mn-lt"/>
        <a:ea typeface="+mn-ea"/>
        <a:cs typeface="+mn-cs"/>
      </a:defRPr>
    </a:lvl5pPr>
    <a:lvl6pPr marL="2285822" algn="l" defTabSz="914328" rtl="0" eaLnBrk="1" latinLnBrk="0" hangingPunct="1">
      <a:defRPr sz="1900" kern="1200">
        <a:solidFill>
          <a:schemeClr val="tx1"/>
        </a:solidFill>
        <a:latin typeface="+mn-lt"/>
        <a:ea typeface="+mn-ea"/>
        <a:cs typeface="+mn-cs"/>
      </a:defRPr>
    </a:lvl6pPr>
    <a:lvl7pPr marL="2742985" algn="l" defTabSz="914328" rtl="0" eaLnBrk="1" latinLnBrk="0" hangingPunct="1">
      <a:defRPr sz="1900" kern="1200">
        <a:solidFill>
          <a:schemeClr val="tx1"/>
        </a:solidFill>
        <a:latin typeface="+mn-lt"/>
        <a:ea typeface="+mn-ea"/>
        <a:cs typeface="+mn-cs"/>
      </a:defRPr>
    </a:lvl7pPr>
    <a:lvl8pPr marL="3200149" algn="l" defTabSz="914328" rtl="0" eaLnBrk="1" latinLnBrk="0" hangingPunct="1">
      <a:defRPr sz="1900" kern="1200">
        <a:solidFill>
          <a:schemeClr val="tx1"/>
        </a:solidFill>
        <a:latin typeface="+mn-lt"/>
        <a:ea typeface="+mn-ea"/>
        <a:cs typeface="+mn-cs"/>
      </a:defRPr>
    </a:lvl8pPr>
    <a:lvl9pPr marL="3657314" algn="l" defTabSz="914328"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0303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0000" autoAdjust="0"/>
    <p:restoredTop sz="94660"/>
  </p:normalViewPr>
  <p:slideViewPr>
    <p:cSldViewPr snapToGrid="0">
      <p:cViewPr varScale="1">
        <p:scale>
          <a:sx n="69" d="100"/>
          <a:sy n="69" d="100"/>
        </p:scale>
        <p:origin x="-752" y="-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3F080E-EF6D-4A40-9172-F6720F8A67D2}" type="datetimeFigureOut">
              <a:rPr lang="en-IN" smtClean="0"/>
              <a:pPr/>
              <a:t>15-06-2019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57BFD8-072E-4644-AE5A-3D9888B10476}"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3F080E-EF6D-4A40-9172-F6720F8A67D2}" type="datetimeFigureOut">
              <a:rPr lang="en-IN" smtClean="0"/>
              <a:pPr/>
              <a:t>15-06-2019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57BFD8-072E-4644-AE5A-3D9888B10476}"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3F080E-EF6D-4A40-9172-F6720F8A67D2}" type="datetimeFigureOut">
              <a:rPr lang="en-IN" smtClean="0"/>
              <a:pPr/>
              <a:t>15-06-2019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57BFD8-072E-4644-AE5A-3D9888B10476}"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3F080E-EF6D-4A40-9172-F6720F8A67D2}" type="datetimeFigureOut">
              <a:rPr lang="en-IN" smtClean="0"/>
              <a:pPr/>
              <a:t>15-06-2019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57BFD8-072E-4644-AE5A-3D9888B10476}" type="slidenum">
              <a:rPr lang="en-IN" smtClean="0"/>
              <a:pPr/>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3F080E-EF6D-4A40-9172-F6720F8A67D2}" type="datetimeFigureOut">
              <a:rPr lang="en-IN" smtClean="0"/>
              <a:pPr/>
              <a:t>15-06-2019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57BFD8-072E-4644-AE5A-3D9888B10476}"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3F080E-EF6D-4A40-9172-F6720F8A67D2}" type="datetimeFigureOut">
              <a:rPr lang="en-IN" smtClean="0"/>
              <a:pPr/>
              <a:t>15-06-2019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57BFD8-072E-4644-AE5A-3D9888B10476}" type="slidenum">
              <a:rPr lang="en-IN" smtClean="0"/>
              <a:pPr/>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3F080E-EF6D-4A40-9172-F6720F8A67D2}" type="datetimeFigureOut">
              <a:rPr lang="en-IN" smtClean="0"/>
              <a:pPr/>
              <a:t>15-06-2019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C57BFD8-072E-4644-AE5A-3D9888B10476}" type="slidenum">
              <a:rPr lang="en-IN" smtClean="0"/>
              <a:pPr/>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3F080E-EF6D-4A40-9172-F6720F8A67D2}" type="datetimeFigureOut">
              <a:rPr lang="en-IN" smtClean="0"/>
              <a:pPr/>
              <a:t>15-06-2019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C57BFD8-072E-4644-AE5A-3D9888B10476}" type="slidenum">
              <a:rPr lang="en-IN" smtClean="0"/>
              <a:pPr/>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3F080E-EF6D-4A40-9172-F6720F8A67D2}" type="datetimeFigureOut">
              <a:rPr lang="en-IN" smtClean="0"/>
              <a:pPr/>
              <a:t>15-06-2019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C57BFD8-072E-4644-AE5A-3D9888B10476}" type="slidenum">
              <a:rPr lang="en-IN" smtClean="0"/>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F080E-EF6D-4A40-9172-F6720F8A67D2}" type="datetimeFigureOut">
              <a:rPr lang="en-IN" smtClean="0"/>
              <a:pPr/>
              <a:t>15-06-2019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C57BFD8-072E-4644-AE5A-3D9888B10476}" type="slidenum">
              <a:rPr lang="en-IN" smtClean="0"/>
              <a:pPr/>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3F080E-EF6D-4A40-9172-F6720F8A67D2}" type="datetimeFigureOut">
              <a:rPr lang="en-IN" smtClean="0"/>
              <a:pPr/>
              <a:t>15-06-2019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C57BFD8-072E-4644-AE5A-3D9888B10476}" type="slidenum">
              <a:rPr lang="en-IN" smtClean="0"/>
              <a:pPr/>
              <a:t>‹#›</a:t>
            </a:fld>
            <a:endParaRPr lang="en-IN"/>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3F080E-EF6D-4A40-9172-F6720F8A67D2}" type="datetimeFigureOut">
              <a:rPr lang="en-IN" smtClean="0"/>
              <a:pPr/>
              <a:t>15-06-2019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57BFD8-072E-4644-AE5A-3D9888B10476}" type="slidenum">
              <a:rPr lang="en-IN" smtClean="0"/>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B3F080E-EF6D-4A40-9172-F6720F8A67D2}" type="datetimeFigureOut">
              <a:rPr lang="en-IN" smtClean="0"/>
              <a:pPr/>
              <a:t>15-06-2019</a:t>
            </a:fld>
            <a:endParaRPr lang="en-IN"/>
          </a:p>
        </p:txBody>
      </p:sp>
      <p:sp>
        <p:nvSpPr>
          <p:cNvPr id="9" name="Slide Number Placeholder 8"/>
          <p:cNvSpPr>
            <a:spLocks noGrp="1"/>
          </p:cNvSpPr>
          <p:nvPr>
            <p:ph type="sldNum" sz="quarter" idx="11"/>
          </p:nvPr>
        </p:nvSpPr>
        <p:spPr/>
        <p:txBody>
          <a:bodyPr/>
          <a:lstStyle/>
          <a:p>
            <a:fld id="{7C57BFD8-072E-4644-AE5A-3D9888B10476}" type="slidenum">
              <a:rPr lang="en-IN" smtClean="0"/>
              <a:pPr/>
              <a:t>‹#›</a:t>
            </a:fld>
            <a:endParaRPr lang="en-IN"/>
          </a:p>
        </p:txBody>
      </p:sp>
      <p:sp>
        <p:nvSpPr>
          <p:cNvPr id="10" name="Footer Placeholder 9"/>
          <p:cNvSpPr>
            <a:spLocks noGrp="1"/>
          </p:cNvSpPr>
          <p:nvPr>
            <p:ph type="ftr" sz="quarter" idx="12"/>
          </p:nvPr>
        </p:nvSpPr>
        <p:spPr/>
        <p:txBody>
          <a:bodyPr/>
          <a:lstStyle/>
          <a:p>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3F080E-EF6D-4A40-9172-F6720F8A67D2}" type="datetimeFigureOut">
              <a:rPr lang="en-IN" smtClean="0"/>
              <a:pPr/>
              <a:t>15-06-2019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57BFD8-072E-4644-AE5A-3D9888B10476}" type="slidenum">
              <a:rPr lang="en-IN" smtClean="0"/>
              <a:pPr/>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3F080E-EF6D-4A40-9172-F6720F8A67D2}" type="datetimeFigureOut">
              <a:rPr lang="en-IN" smtClean="0"/>
              <a:pPr/>
              <a:t>15-06-2019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57BFD8-072E-4644-AE5A-3D9888B10476}"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3F080E-EF6D-4A40-9172-F6720F8A67D2}" type="datetimeFigureOut">
              <a:rPr lang="en-IN" smtClean="0"/>
              <a:pPr/>
              <a:t>15-06-2019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57BFD8-072E-4644-AE5A-3D9888B10476}"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3F080E-EF6D-4A40-9172-F6720F8A67D2}" type="datetimeFigureOut">
              <a:rPr lang="en-IN" smtClean="0"/>
              <a:pPr/>
              <a:t>15-06-2019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C57BFD8-072E-4644-AE5A-3D9888B10476}"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3F080E-EF6D-4A40-9172-F6720F8A67D2}" type="datetimeFigureOut">
              <a:rPr lang="en-IN" smtClean="0"/>
              <a:pPr/>
              <a:t>15-06-2019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C57BFD8-072E-4644-AE5A-3D9888B10476}"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3F080E-EF6D-4A40-9172-F6720F8A67D2}" type="datetimeFigureOut">
              <a:rPr lang="en-IN" smtClean="0"/>
              <a:pPr/>
              <a:t>15-06-2019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C57BFD8-072E-4644-AE5A-3D9888B10476}"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F080E-EF6D-4A40-9172-F6720F8A67D2}" type="datetimeFigureOut">
              <a:rPr lang="en-IN" smtClean="0"/>
              <a:pPr/>
              <a:t>15-06-2019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C57BFD8-072E-4644-AE5A-3D9888B10476}"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3F080E-EF6D-4A40-9172-F6720F8A67D2}" type="datetimeFigureOut">
              <a:rPr lang="en-IN" smtClean="0"/>
              <a:pPr/>
              <a:t>15-06-2019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C57BFD8-072E-4644-AE5A-3D9888B10476}"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3F080E-EF6D-4A40-9172-F6720F8A67D2}" type="datetimeFigureOut">
              <a:rPr lang="en-IN" smtClean="0"/>
              <a:pPr/>
              <a:t>15-06-2019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C57BFD8-072E-4644-AE5A-3D9888B10476}"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F080E-EF6D-4A40-9172-F6720F8A67D2}" type="datetimeFigureOut">
              <a:rPr lang="en-IN" smtClean="0"/>
              <a:pPr/>
              <a:t>15-06-2019</a:t>
            </a:fld>
            <a:endParaRPr lang="en-IN"/>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7BFD8-072E-4644-AE5A-3D9888B10476}"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4394" r:id="rId1"/>
    <p:sldLayoutId id="2147484395" r:id="rId2"/>
    <p:sldLayoutId id="2147484396" r:id="rId3"/>
    <p:sldLayoutId id="2147484397" r:id="rId4"/>
    <p:sldLayoutId id="2147484398" r:id="rId5"/>
    <p:sldLayoutId id="2147484399" r:id="rId6"/>
    <p:sldLayoutId id="2147484400" r:id="rId7"/>
    <p:sldLayoutId id="2147484401" r:id="rId8"/>
    <p:sldLayoutId id="2147484402" r:id="rId9"/>
    <p:sldLayoutId id="2147484403" r:id="rId10"/>
    <p:sldLayoutId id="21474844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C57BFD8-072E-4644-AE5A-3D9888B10476}" type="slidenum">
              <a:rPr lang="en-IN" smtClean="0"/>
              <a:pPr/>
              <a:t>‹#›</a:t>
            </a:fld>
            <a:endParaRPr lang="en-IN"/>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IN"/>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FB3F080E-EF6D-4A40-9172-F6720F8A67D2}" type="datetimeFigureOut">
              <a:rPr lang="en-IN" smtClean="0"/>
              <a:pPr/>
              <a:t>15-06-2019</a:t>
            </a:fld>
            <a:endParaRPr lang="en-IN"/>
          </a:p>
        </p:txBody>
      </p:sp>
    </p:spTree>
  </p:cSld>
  <p:clrMap bg1="lt1" tx1="dk1" bg2="lt2" tx2="dk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 id="2147484508" r:id="rId7"/>
    <p:sldLayoutId id="2147484509" r:id="rId8"/>
    <p:sldLayoutId id="2147484510" r:id="rId9"/>
    <p:sldLayoutId id="2147484511" r:id="rId10"/>
    <p:sldLayoutId id="2147484512"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 xmlns:a14="http://schemas.microsoft.com/office/drawing/2010/main">
                  <a14:imgLayer r:embed="rId3">
                    <a14:imgEffect>
                      <a14:sharpenSoften amount="-50000"/>
                    </a14:imgEffect>
                    <a14:imgEffect>
                      <a14:colorTemperature colorTemp="7200"/>
                    </a14:imgEffect>
                    <a14:imgEffect>
                      <a14:saturation sat="66000"/>
                    </a14:imgEffect>
                    <a14:imgEffect>
                      <a14:brightnessContrast bright="20000" contrast="-2000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4819" y="2896625"/>
            <a:ext cx="9144000" cy="1765385"/>
          </a:xfrm>
        </p:spPr>
        <p:txBody>
          <a:bodyPr>
            <a:noAutofit/>
          </a:bodyPr>
          <a:lstStyle/>
          <a:p>
            <a:r>
              <a:rPr lang="en-GB" sz="6000" b="1" dirty="0" smtClean="0">
                <a:ln w="22225">
                  <a:solidFill>
                    <a:srgbClr val="002060"/>
                  </a:solidFill>
                  <a:prstDash val="solid"/>
                </a:ln>
                <a:solidFill>
                  <a:schemeClr val="bg1"/>
                </a:solidFill>
              </a:rPr>
              <a:t>LATEST MCA UPDATES AND AMENDMENTS</a:t>
            </a:r>
            <a:endParaRPr lang="en-IN" sz="6000" b="1" dirty="0">
              <a:ln w="22225">
                <a:solidFill>
                  <a:srgbClr val="002060"/>
                </a:solidFill>
                <a:prstDash val="solid"/>
              </a:ln>
              <a:solidFill>
                <a:schemeClr val="bg1"/>
              </a:solidFill>
            </a:endParaRPr>
          </a:p>
        </p:txBody>
      </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498188" y="6138380"/>
            <a:ext cx="608105" cy="608104"/>
          </a:xfrm>
          <a:prstGeom prst="rect">
            <a:avLst/>
          </a:prstGeom>
        </p:spPr>
      </p:pic>
      <p:sp>
        <p:nvSpPr>
          <p:cNvPr id="6" name="TextBox 5"/>
          <p:cNvSpPr txBox="1"/>
          <p:nvPr/>
        </p:nvSpPr>
        <p:spPr>
          <a:xfrm>
            <a:off x="8776705" y="6180900"/>
            <a:ext cx="3132108" cy="677100"/>
          </a:xfrm>
          <a:prstGeom prst="rect">
            <a:avLst/>
          </a:prstGeom>
          <a:noFill/>
        </p:spPr>
        <p:txBody>
          <a:bodyPr wrap="square" lIns="91434" tIns="45716" rIns="91434" bIns="45716" rtlCol="0">
            <a:spAutoFit/>
          </a:bodyPr>
          <a:lstStyle/>
          <a:p>
            <a:r>
              <a:rPr lang="en-GB" dirty="0" smtClean="0">
                <a:solidFill>
                  <a:schemeClr val="bg1"/>
                </a:solidFill>
              </a:rPr>
              <a:t>Presented by:</a:t>
            </a:r>
          </a:p>
          <a:p>
            <a:r>
              <a:rPr lang="en-GB" dirty="0" smtClean="0">
                <a:solidFill>
                  <a:schemeClr val="bg1"/>
                </a:solidFill>
              </a:rPr>
              <a:t>CA </a:t>
            </a:r>
            <a:r>
              <a:rPr lang="en-GB" dirty="0" err="1" smtClean="0">
                <a:solidFill>
                  <a:schemeClr val="bg1"/>
                </a:solidFill>
              </a:rPr>
              <a:t>Madhukuttan</a:t>
            </a:r>
            <a:r>
              <a:rPr lang="en-GB" dirty="0" smtClean="0">
                <a:solidFill>
                  <a:schemeClr val="bg1"/>
                </a:solidFill>
              </a:rPr>
              <a:t> Pillai</a:t>
            </a:r>
            <a:endParaRPr lang="en-IN" dirty="0">
              <a:solidFill>
                <a:schemeClr val="bg1"/>
              </a:solidFill>
            </a:endParaRPr>
          </a:p>
        </p:txBody>
      </p:sp>
    </p:spTree>
    <p:extLst>
      <p:ext uri="{BB962C8B-B14F-4D97-AF65-F5344CB8AC3E}">
        <p14:creationId xmlns="" xmlns:p14="http://schemas.microsoft.com/office/powerpoint/2010/main" val="3360305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55628" cy="1143000"/>
          </a:xfrm>
        </p:spPr>
        <p:txBody>
          <a:bodyPr/>
          <a:lstStyle/>
          <a:p>
            <a:r>
              <a:rPr lang="en-IN" dirty="0" smtClean="0"/>
              <a:t>Who is authorised to sign the form Digitally?</a:t>
            </a:r>
            <a:endParaRPr lang="en-IN" dirty="0"/>
          </a:p>
        </p:txBody>
      </p:sp>
      <p:sp>
        <p:nvSpPr>
          <p:cNvPr id="3" name="Content Placeholder 2"/>
          <p:cNvSpPr>
            <a:spLocks noGrp="1"/>
          </p:cNvSpPr>
          <p:nvPr>
            <p:ph idx="1"/>
          </p:nvPr>
        </p:nvSpPr>
        <p:spPr/>
        <p:txBody>
          <a:bodyPr>
            <a:normAutofit/>
          </a:bodyPr>
          <a:lstStyle/>
          <a:p>
            <a:pPr marL="114300" indent="0">
              <a:buNone/>
            </a:pPr>
            <a:r>
              <a:rPr lang="en-IN" sz="2000" dirty="0" smtClean="0"/>
              <a:t>Any of the following can digitally sign the form:</a:t>
            </a:r>
          </a:p>
          <a:p>
            <a:pPr marL="571500" indent="-457200">
              <a:buAutoNum type="arabicPeriod"/>
            </a:pPr>
            <a:endParaRPr lang="en-IN" sz="2000" dirty="0" smtClean="0"/>
          </a:p>
          <a:p>
            <a:pPr marL="571500" indent="-457200">
              <a:buAutoNum type="arabicPeriod"/>
            </a:pPr>
            <a:r>
              <a:rPr lang="en-IN" sz="2000" dirty="0" smtClean="0"/>
              <a:t>Director</a:t>
            </a:r>
          </a:p>
          <a:p>
            <a:pPr marL="571500" indent="-457200">
              <a:buAutoNum type="arabicPeriod"/>
            </a:pPr>
            <a:endParaRPr lang="en-IN" sz="2000" dirty="0" smtClean="0"/>
          </a:p>
          <a:p>
            <a:pPr marL="571500" indent="-457200">
              <a:buAutoNum type="arabicPeriod"/>
            </a:pPr>
            <a:r>
              <a:rPr lang="en-IN" sz="2000" dirty="0" smtClean="0"/>
              <a:t>Manager</a:t>
            </a:r>
          </a:p>
          <a:p>
            <a:pPr marL="571500" indent="-457200">
              <a:buAutoNum type="arabicPeriod"/>
            </a:pPr>
            <a:endParaRPr lang="en-IN" sz="2000" dirty="0" smtClean="0"/>
          </a:p>
          <a:p>
            <a:pPr marL="571500" indent="-457200">
              <a:buAutoNum type="arabicPeriod"/>
            </a:pPr>
            <a:r>
              <a:rPr lang="en-IN" sz="2000" dirty="0" smtClean="0"/>
              <a:t>Company Secretary</a:t>
            </a:r>
          </a:p>
          <a:p>
            <a:pPr marL="571500" indent="-457200">
              <a:buAutoNum type="arabicPeriod"/>
            </a:pPr>
            <a:endParaRPr lang="en-IN" sz="2000" dirty="0" smtClean="0"/>
          </a:p>
          <a:p>
            <a:pPr marL="571500" indent="-457200">
              <a:buAutoNum type="arabicPeriod"/>
            </a:pPr>
            <a:r>
              <a:rPr lang="en-IN" sz="2000" dirty="0" smtClean="0"/>
              <a:t>CEO</a:t>
            </a:r>
          </a:p>
          <a:p>
            <a:pPr marL="571500" indent="-457200">
              <a:buAutoNum type="arabicPeriod"/>
            </a:pPr>
            <a:endParaRPr lang="en-IN" sz="2000" dirty="0" smtClean="0"/>
          </a:p>
          <a:p>
            <a:pPr marL="571500" indent="-457200">
              <a:buAutoNum type="arabicPeriod"/>
            </a:pPr>
            <a:r>
              <a:rPr lang="en-IN" sz="2000" dirty="0" smtClean="0"/>
              <a:t>CFO</a:t>
            </a:r>
          </a:p>
          <a:p>
            <a:pPr marL="571500" indent="-457200">
              <a:buAutoNum type="arabicPeriod"/>
            </a:pPr>
            <a:endParaRPr lang="en-IN" sz="2000" dirty="0"/>
          </a:p>
        </p:txBody>
      </p:sp>
    </p:spTree>
    <p:extLst>
      <p:ext uri="{BB962C8B-B14F-4D97-AF65-F5344CB8AC3E}">
        <p14:creationId xmlns="" xmlns:p14="http://schemas.microsoft.com/office/powerpoint/2010/main" val="3928491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Fees </a:t>
            </a:r>
            <a:endParaRPr lang="en-IN"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694495"/>
              </p:ext>
            </p:extLst>
          </p:nvPr>
        </p:nvGraphicFramePr>
        <p:xfrm>
          <a:off x="622479" y="1986566"/>
          <a:ext cx="10160000" cy="2225040"/>
        </p:xfrm>
        <a:graphic>
          <a:graphicData uri="http://schemas.openxmlformats.org/drawingml/2006/table">
            <a:tbl>
              <a:tblPr firstRow="1" bandRow="1">
                <a:tableStyleId>{6E25E649-3F16-4E02-A733-19D2CDBF48F0}</a:tableStyleId>
              </a:tblPr>
              <a:tblGrid>
                <a:gridCol w="5080000"/>
                <a:gridCol w="5080000"/>
              </a:tblGrid>
              <a:tr h="370840">
                <a:tc>
                  <a:txBody>
                    <a:bodyPr/>
                    <a:lstStyle/>
                    <a:p>
                      <a:r>
                        <a:rPr lang="en-IN" dirty="0" smtClean="0"/>
                        <a:t>Nominal</a:t>
                      </a:r>
                      <a:r>
                        <a:rPr lang="en-IN" baseline="0" dirty="0" smtClean="0"/>
                        <a:t> Share Capital</a:t>
                      </a:r>
                      <a:endParaRPr lang="en-IN"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IN" dirty="0" smtClean="0"/>
                        <a:t>Fee Applicable</a:t>
                      </a:r>
                      <a:endParaRPr lang="en-IN"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IN" dirty="0" smtClean="0"/>
                        <a:t>Less than 1,00,000</a:t>
                      </a:r>
                      <a:endParaRPr lang="en-IN" dirty="0"/>
                    </a:p>
                  </a:txBody>
                  <a:tcPr>
                    <a:lnL w="12700" cap="flat" cmpd="sng" algn="ctr">
                      <a:solidFill>
                        <a:schemeClr val="tx1"/>
                      </a:solidFill>
                      <a:prstDash val="solid"/>
                      <a:round/>
                      <a:headEnd type="none" w="med" len="med"/>
                      <a:tailEnd type="none" w="med" len="med"/>
                    </a:lnL>
                  </a:tcPr>
                </a:tc>
                <a:tc>
                  <a:txBody>
                    <a:bodyPr/>
                    <a:lstStyle/>
                    <a:p>
                      <a:r>
                        <a:rPr lang="en-IN" dirty="0" err="1" smtClean="0"/>
                        <a:t>Rs</a:t>
                      </a:r>
                      <a:r>
                        <a:rPr lang="en-IN" dirty="0" smtClean="0"/>
                        <a:t>. 200</a:t>
                      </a:r>
                      <a:r>
                        <a:rPr lang="en-IN" baseline="0" dirty="0" smtClean="0"/>
                        <a:t> per document</a:t>
                      </a:r>
                      <a:endParaRPr lang="en-IN" dirty="0"/>
                    </a:p>
                  </a:txBody>
                  <a:tcPr>
                    <a:lnR w="12700" cap="flat" cmpd="sng" algn="ctr">
                      <a:solidFill>
                        <a:schemeClr val="tx1"/>
                      </a:solidFill>
                      <a:prstDash val="solid"/>
                      <a:round/>
                      <a:headEnd type="none" w="med" len="med"/>
                      <a:tailEnd type="none" w="med" len="med"/>
                    </a:lnR>
                  </a:tcPr>
                </a:tc>
              </a:tr>
              <a:tr h="370840">
                <a:tc>
                  <a:txBody>
                    <a:bodyPr/>
                    <a:lstStyle/>
                    <a:p>
                      <a:r>
                        <a:rPr lang="en-IN" dirty="0" smtClean="0"/>
                        <a:t>1,00,000 to</a:t>
                      </a:r>
                      <a:r>
                        <a:rPr lang="en-IN" baseline="0" dirty="0" smtClean="0"/>
                        <a:t> 4,99,999</a:t>
                      </a:r>
                      <a:endParaRPr lang="en-IN" dirty="0"/>
                    </a:p>
                  </a:txBody>
                  <a:tcPr>
                    <a:lnL w="12700" cap="flat" cmpd="sng" algn="ctr">
                      <a:solidFill>
                        <a:schemeClr val="tx1"/>
                      </a:solidFill>
                      <a:prstDash val="solid"/>
                      <a:round/>
                      <a:headEnd type="none" w="med" len="med"/>
                      <a:tailEnd type="none" w="med" len="med"/>
                    </a:lnL>
                  </a:tcPr>
                </a:tc>
                <a:tc>
                  <a:txBody>
                    <a:bodyPr/>
                    <a:lstStyle/>
                    <a:p>
                      <a:r>
                        <a:rPr lang="en-IN" dirty="0" err="1" smtClean="0"/>
                        <a:t>Rs</a:t>
                      </a:r>
                      <a:r>
                        <a:rPr lang="en-IN" dirty="0" smtClean="0"/>
                        <a:t>. 300 per document</a:t>
                      </a:r>
                    </a:p>
                  </a:txBody>
                  <a:tcPr>
                    <a:lnR w="12700" cap="flat" cmpd="sng" algn="ctr">
                      <a:solidFill>
                        <a:schemeClr val="tx1"/>
                      </a:solidFill>
                      <a:prstDash val="solid"/>
                      <a:round/>
                      <a:headEnd type="none" w="med" len="med"/>
                      <a:tailEnd type="none" w="med" len="med"/>
                    </a:lnR>
                  </a:tcPr>
                </a:tc>
              </a:tr>
              <a:tr h="370840">
                <a:tc>
                  <a:txBody>
                    <a:bodyPr/>
                    <a:lstStyle/>
                    <a:p>
                      <a:r>
                        <a:rPr lang="en-IN" dirty="0" smtClean="0"/>
                        <a:t>5,00,000</a:t>
                      </a:r>
                      <a:r>
                        <a:rPr lang="en-IN" baseline="0" dirty="0" smtClean="0"/>
                        <a:t> to 24,99,999</a:t>
                      </a:r>
                    </a:p>
                  </a:txBody>
                  <a:tcPr>
                    <a:lnL w="12700" cap="flat" cmpd="sng" algn="ctr">
                      <a:solidFill>
                        <a:schemeClr val="tx1"/>
                      </a:solidFill>
                      <a:prstDash val="solid"/>
                      <a:round/>
                      <a:headEnd type="none" w="med" len="med"/>
                      <a:tailEnd type="none" w="med" len="med"/>
                    </a:lnL>
                  </a:tcPr>
                </a:tc>
                <a:tc>
                  <a:txBody>
                    <a:bodyPr/>
                    <a:lstStyle/>
                    <a:p>
                      <a:r>
                        <a:rPr lang="en-IN" dirty="0" err="1" smtClean="0"/>
                        <a:t>Rs</a:t>
                      </a:r>
                      <a:r>
                        <a:rPr lang="en-IN" dirty="0" smtClean="0"/>
                        <a:t>. 400 per document</a:t>
                      </a:r>
                      <a:endParaRPr lang="en-IN" dirty="0"/>
                    </a:p>
                  </a:txBody>
                  <a:tcPr>
                    <a:lnR w="12700" cap="flat" cmpd="sng" algn="ctr">
                      <a:solidFill>
                        <a:schemeClr val="tx1"/>
                      </a:solidFill>
                      <a:prstDash val="solid"/>
                      <a:round/>
                      <a:headEnd type="none" w="med" len="med"/>
                      <a:tailEnd type="none" w="med" len="med"/>
                    </a:lnR>
                  </a:tcPr>
                </a:tc>
              </a:tr>
              <a:tr h="370840">
                <a:tc>
                  <a:txBody>
                    <a:bodyPr/>
                    <a:lstStyle/>
                    <a:p>
                      <a:r>
                        <a:rPr lang="en-IN" dirty="0" smtClean="0"/>
                        <a:t>25,00,000 to 99,99,999</a:t>
                      </a:r>
                      <a:endParaRPr lang="en-IN" dirty="0"/>
                    </a:p>
                  </a:txBody>
                  <a:tcPr>
                    <a:lnL w="12700" cap="flat" cmpd="sng" algn="ctr">
                      <a:solidFill>
                        <a:schemeClr val="tx1"/>
                      </a:solidFill>
                      <a:prstDash val="solid"/>
                      <a:round/>
                      <a:headEnd type="none" w="med" len="med"/>
                      <a:tailEnd type="none" w="med" len="med"/>
                    </a:lnL>
                  </a:tcPr>
                </a:tc>
                <a:tc>
                  <a:txBody>
                    <a:bodyPr/>
                    <a:lstStyle/>
                    <a:p>
                      <a:r>
                        <a:rPr lang="en-IN" dirty="0" err="1" smtClean="0"/>
                        <a:t>Rs</a:t>
                      </a:r>
                      <a:r>
                        <a:rPr lang="en-IN" dirty="0" smtClean="0"/>
                        <a:t>.</a:t>
                      </a:r>
                      <a:r>
                        <a:rPr lang="en-IN" baseline="0" dirty="0" smtClean="0"/>
                        <a:t> 500 per document</a:t>
                      </a:r>
                      <a:endParaRPr lang="en-IN" dirty="0"/>
                    </a:p>
                  </a:txBody>
                  <a:tcPr>
                    <a:lnR w="12700" cap="flat" cmpd="sng" algn="ctr">
                      <a:solidFill>
                        <a:schemeClr val="tx1"/>
                      </a:solidFill>
                      <a:prstDash val="solid"/>
                      <a:round/>
                      <a:headEnd type="none" w="med" len="med"/>
                      <a:tailEnd type="none" w="med" len="med"/>
                    </a:lnR>
                  </a:tcPr>
                </a:tc>
              </a:tr>
              <a:tr h="370840">
                <a:tc>
                  <a:txBody>
                    <a:bodyPr/>
                    <a:lstStyle/>
                    <a:p>
                      <a:r>
                        <a:rPr lang="en-IN" dirty="0" smtClean="0"/>
                        <a:t>1,00,00,000</a:t>
                      </a:r>
                      <a:r>
                        <a:rPr lang="en-IN" baseline="0" dirty="0" smtClean="0"/>
                        <a:t> or more</a:t>
                      </a:r>
                      <a:endParaRPr lang="en-IN"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IN" dirty="0" err="1" smtClean="0"/>
                        <a:t>Rs</a:t>
                      </a:r>
                      <a:r>
                        <a:rPr lang="en-IN" dirty="0" smtClean="0"/>
                        <a:t>. 600 per</a:t>
                      </a:r>
                      <a:r>
                        <a:rPr lang="en-IN" baseline="0" dirty="0" smtClean="0"/>
                        <a:t> document</a:t>
                      </a:r>
                      <a:endParaRPr lang="en-IN"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631065" y="1596980"/>
            <a:ext cx="9994005" cy="384721"/>
          </a:xfrm>
          <a:prstGeom prst="rect">
            <a:avLst/>
          </a:prstGeom>
          <a:noFill/>
        </p:spPr>
        <p:txBody>
          <a:bodyPr wrap="square" rtlCol="0">
            <a:spAutoFit/>
          </a:bodyPr>
          <a:lstStyle/>
          <a:p>
            <a:r>
              <a:rPr lang="en-IN" dirty="0" smtClean="0"/>
              <a:t>For a company with Share Capital :</a:t>
            </a:r>
            <a:endParaRPr lang="en-IN" dirty="0"/>
          </a:p>
        </p:txBody>
      </p:sp>
      <p:sp>
        <p:nvSpPr>
          <p:cNvPr id="6" name="TextBox 5"/>
          <p:cNvSpPr txBox="1"/>
          <p:nvPr/>
        </p:nvSpPr>
        <p:spPr>
          <a:xfrm>
            <a:off x="631064" y="4544095"/>
            <a:ext cx="9994005" cy="384721"/>
          </a:xfrm>
          <a:prstGeom prst="rect">
            <a:avLst/>
          </a:prstGeom>
          <a:noFill/>
        </p:spPr>
        <p:txBody>
          <a:bodyPr wrap="square" rtlCol="0">
            <a:spAutoFit/>
          </a:bodyPr>
          <a:lstStyle/>
          <a:p>
            <a:r>
              <a:rPr lang="en-IN" dirty="0" smtClean="0"/>
              <a:t>For a company with no Share Capital :</a:t>
            </a:r>
            <a:endParaRPr lang="en-IN" dirty="0"/>
          </a:p>
        </p:txBody>
      </p:sp>
      <p:graphicFrame>
        <p:nvGraphicFramePr>
          <p:cNvPr id="7" name="Table 6"/>
          <p:cNvGraphicFramePr>
            <a:graphicFrameLocks noGrp="1"/>
          </p:cNvGraphicFramePr>
          <p:nvPr>
            <p:extLst>
              <p:ext uri="{D42A27DB-BD31-4B8C-83A1-F6EECF244321}">
                <p14:modId xmlns="" xmlns:p14="http://schemas.microsoft.com/office/powerpoint/2010/main" val="3681984439"/>
              </p:ext>
            </p:extLst>
          </p:nvPr>
        </p:nvGraphicFramePr>
        <p:xfrm>
          <a:off x="631065" y="4941695"/>
          <a:ext cx="5988676" cy="741680"/>
        </p:xfrm>
        <a:graphic>
          <a:graphicData uri="http://schemas.openxmlformats.org/drawingml/2006/table">
            <a:tbl>
              <a:tblPr firstRow="1" bandRow="1">
                <a:tableStyleId>{6E25E649-3F16-4E02-A733-19D2CDBF48F0}</a:tableStyleId>
              </a:tblPr>
              <a:tblGrid>
                <a:gridCol w="5988676"/>
              </a:tblGrid>
              <a:tr h="370840">
                <a:tc>
                  <a:txBody>
                    <a:bodyPr/>
                    <a:lstStyle/>
                    <a:p>
                      <a:r>
                        <a:rPr lang="en-IN" dirty="0" smtClean="0"/>
                        <a:t>Fee Applicable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IN" dirty="0" err="1" smtClean="0"/>
                        <a:t>Rs</a:t>
                      </a:r>
                      <a:r>
                        <a:rPr lang="en-IN" dirty="0" smtClean="0"/>
                        <a:t>. 200</a:t>
                      </a:r>
                      <a:r>
                        <a:rPr lang="en-IN" baseline="0" dirty="0" smtClean="0"/>
                        <a:t> per document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361785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Additional Fees</a:t>
            </a:r>
            <a:endParaRPr lang="en-IN"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162962802"/>
              </p:ext>
            </p:extLst>
          </p:nvPr>
        </p:nvGraphicFramePr>
        <p:xfrm>
          <a:off x="609600" y="1600200"/>
          <a:ext cx="10160000" cy="2225040"/>
        </p:xfrm>
        <a:graphic>
          <a:graphicData uri="http://schemas.openxmlformats.org/drawingml/2006/table">
            <a:tbl>
              <a:tblPr firstRow="1" bandRow="1">
                <a:tableStyleId>{6E25E649-3F16-4E02-A733-19D2CDBF48F0}</a:tableStyleId>
              </a:tblPr>
              <a:tblGrid>
                <a:gridCol w="5080000"/>
                <a:gridCol w="5080000"/>
              </a:tblGrid>
              <a:tr h="370840">
                <a:tc>
                  <a:txBody>
                    <a:bodyPr/>
                    <a:lstStyle/>
                    <a:p>
                      <a:r>
                        <a:rPr lang="en-IN" dirty="0" smtClean="0"/>
                        <a:t>Period of Days</a:t>
                      </a:r>
                      <a:endParaRPr lang="en-IN"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IN" dirty="0" smtClean="0"/>
                        <a:t>All Forms</a:t>
                      </a:r>
                      <a:endParaRPr lang="en-IN"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IN" dirty="0" smtClean="0"/>
                        <a:t>Up to 30</a:t>
                      </a:r>
                      <a:r>
                        <a:rPr lang="en-IN" baseline="0" dirty="0" smtClean="0"/>
                        <a:t> days</a:t>
                      </a:r>
                      <a:endParaRPr lang="en-IN" dirty="0"/>
                    </a:p>
                  </a:txBody>
                  <a:tcPr>
                    <a:lnL w="12700" cap="flat" cmpd="sng" algn="ctr">
                      <a:solidFill>
                        <a:schemeClr val="tx1"/>
                      </a:solidFill>
                      <a:prstDash val="solid"/>
                      <a:round/>
                      <a:headEnd type="none" w="med" len="med"/>
                      <a:tailEnd type="none" w="med" len="med"/>
                    </a:lnL>
                  </a:tcPr>
                </a:tc>
                <a:tc>
                  <a:txBody>
                    <a:bodyPr/>
                    <a:lstStyle/>
                    <a:p>
                      <a:r>
                        <a:rPr lang="en-IN" dirty="0" smtClean="0"/>
                        <a:t>2 times</a:t>
                      </a:r>
                      <a:r>
                        <a:rPr lang="en-IN" baseline="0" dirty="0" smtClean="0"/>
                        <a:t> the normal fees</a:t>
                      </a:r>
                      <a:endParaRPr lang="en-IN" dirty="0"/>
                    </a:p>
                  </a:txBody>
                  <a:tcPr>
                    <a:lnR w="12700" cap="flat" cmpd="sng" algn="ctr">
                      <a:solidFill>
                        <a:schemeClr val="tx1"/>
                      </a:solidFill>
                      <a:prstDash val="solid"/>
                      <a:round/>
                      <a:headEnd type="none" w="med" len="med"/>
                      <a:tailEnd type="none" w="med" len="med"/>
                    </a:lnR>
                  </a:tcPr>
                </a:tc>
              </a:tr>
              <a:tr h="370840">
                <a:tc>
                  <a:txBody>
                    <a:bodyPr/>
                    <a:lstStyle/>
                    <a:p>
                      <a:r>
                        <a:rPr lang="en-IN" dirty="0" smtClean="0"/>
                        <a:t>More</a:t>
                      </a:r>
                      <a:r>
                        <a:rPr lang="en-IN" baseline="0" dirty="0" smtClean="0"/>
                        <a:t> than 30 days and up to 60 days</a:t>
                      </a:r>
                      <a:endParaRPr lang="en-IN" dirty="0"/>
                    </a:p>
                  </a:txBody>
                  <a:tcPr>
                    <a:lnL w="12700" cap="flat" cmpd="sng" algn="ctr">
                      <a:solidFill>
                        <a:schemeClr val="tx1"/>
                      </a:solidFill>
                      <a:prstDash val="solid"/>
                      <a:round/>
                      <a:headEnd type="none" w="med" len="med"/>
                      <a:tailEnd type="none" w="med" len="med"/>
                    </a:lnL>
                  </a:tcPr>
                </a:tc>
                <a:tc>
                  <a:txBody>
                    <a:bodyPr/>
                    <a:lstStyle/>
                    <a:p>
                      <a:r>
                        <a:rPr lang="en-IN" dirty="0" smtClean="0"/>
                        <a:t>4 times the normal</a:t>
                      </a:r>
                      <a:r>
                        <a:rPr lang="en-IN" baseline="0" dirty="0" smtClean="0"/>
                        <a:t> fees</a:t>
                      </a:r>
                      <a:endParaRPr lang="en-IN" dirty="0"/>
                    </a:p>
                  </a:txBody>
                  <a:tcPr>
                    <a:lnR w="12700" cap="flat" cmpd="sng" algn="ctr">
                      <a:solidFill>
                        <a:schemeClr val="tx1"/>
                      </a:solidFill>
                      <a:prstDash val="solid"/>
                      <a:round/>
                      <a:headEnd type="none" w="med" len="med"/>
                      <a:tailEnd type="none" w="med" len="med"/>
                    </a:lnR>
                  </a:tcPr>
                </a:tc>
              </a:tr>
              <a:tr h="370840">
                <a:tc>
                  <a:txBody>
                    <a:bodyPr/>
                    <a:lstStyle/>
                    <a:p>
                      <a:r>
                        <a:rPr lang="en-IN" dirty="0" smtClean="0"/>
                        <a:t>More than 60 days and up</a:t>
                      </a:r>
                      <a:r>
                        <a:rPr lang="en-IN" baseline="0" dirty="0" smtClean="0"/>
                        <a:t> to 90 days</a:t>
                      </a:r>
                      <a:endParaRPr lang="en-IN" dirty="0"/>
                    </a:p>
                  </a:txBody>
                  <a:tcPr>
                    <a:lnL w="12700" cap="flat" cmpd="sng" algn="ctr">
                      <a:solidFill>
                        <a:schemeClr val="tx1"/>
                      </a:solidFill>
                      <a:prstDash val="solid"/>
                      <a:round/>
                      <a:headEnd type="none" w="med" len="med"/>
                      <a:tailEnd type="none" w="med" len="med"/>
                    </a:lnL>
                  </a:tcPr>
                </a:tc>
                <a:tc>
                  <a:txBody>
                    <a:bodyPr/>
                    <a:lstStyle/>
                    <a:p>
                      <a:r>
                        <a:rPr lang="en-IN" dirty="0" smtClean="0"/>
                        <a:t>6 times the normal fees</a:t>
                      </a:r>
                      <a:endParaRPr lang="en-IN" dirty="0"/>
                    </a:p>
                  </a:txBody>
                  <a:tcPr>
                    <a:lnR w="12700" cap="flat" cmpd="sng" algn="ctr">
                      <a:solidFill>
                        <a:schemeClr val="tx1"/>
                      </a:solidFill>
                      <a:prstDash val="solid"/>
                      <a:round/>
                      <a:headEnd type="none" w="med" len="med"/>
                      <a:tailEnd type="none" w="med" len="med"/>
                    </a:lnR>
                  </a:tcPr>
                </a:tc>
              </a:tr>
              <a:tr h="370840">
                <a:tc>
                  <a:txBody>
                    <a:bodyPr/>
                    <a:lstStyle/>
                    <a:p>
                      <a:r>
                        <a:rPr lang="en-IN" dirty="0" smtClean="0"/>
                        <a:t>More than 90 days and up</a:t>
                      </a:r>
                      <a:r>
                        <a:rPr lang="en-IN" baseline="0" dirty="0" smtClean="0"/>
                        <a:t> to 18 days</a:t>
                      </a:r>
                      <a:endParaRPr lang="en-IN" dirty="0"/>
                    </a:p>
                  </a:txBody>
                  <a:tcPr>
                    <a:lnL w="12700" cap="flat" cmpd="sng" algn="ctr">
                      <a:solidFill>
                        <a:schemeClr val="tx1"/>
                      </a:solidFill>
                      <a:prstDash val="solid"/>
                      <a:round/>
                      <a:headEnd type="none" w="med" len="med"/>
                      <a:tailEnd type="none" w="med" len="med"/>
                    </a:lnL>
                  </a:tcPr>
                </a:tc>
                <a:tc>
                  <a:txBody>
                    <a:bodyPr/>
                    <a:lstStyle/>
                    <a:p>
                      <a:r>
                        <a:rPr lang="en-IN" dirty="0" smtClean="0"/>
                        <a:t>10 times the normal fees</a:t>
                      </a:r>
                      <a:endParaRPr lang="en-IN" dirty="0"/>
                    </a:p>
                  </a:txBody>
                  <a:tcPr>
                    <a:lnR w="12700" cap="flat" cmpd="sng" algn="ctr">
                      <a:solidFill>
                        <a:schemeClr val="tx1"/>
                      </a:solidFill>
                      <a:prstDash val="solid"/>
                      <a:round/>
                      <a:headEnd type="none" w="med" len="med"/>
                      <a:tailEnd type="none" w="med" len="med"/>
                    </a:lnR>
                  </a:tcPr>
                </a:tc>
              </a:tr>
              <a:tr h="370840">
                <a:tc>
                  <a:txBody>
                    <a:bodyPr/>
                    <a:lstStyle/>
                    <a:p>
                      <a:r>
                        <a:rPr lang="en-IN" dirty="0" smtClean="0"/>
                        <a:t>More than 180 days</a:t>
                      </a:r>
                      <a:endParaRPr lang="en-IN"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IN" dirty="0" smtClean="0"/>
                        <a:t>12 times</a:t>
                      </a:r>
                      <a:r>
                        <a:rPr lang="en-IN" baseline="0" dirty="0" smtClean="0"/>
                        <a:t> the normal fees</a:t>
                      </a:r>
                      <a:endParaRPr lang="en-IN"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446233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Some Important Points </a:t>
            </a:r>
            <a:endParaRPr lang="en-IN" dirty="0"/>
          </a:p>
        </p:txBody>
      </p:sp>
      <p:sp>
        <p:nvSpPr>
          <p:cNvPr id="3" name="Content Placeholder 2"/>
          <p:cNvSpPr>
            <a:spLocks noGrp="1"/>
          </p:cNvSpPr>
          <p:nvPr>
            <p:ph idx="1"/>
          </p:nvPr>
        </p:nvSpPr>
        <p:spPr>
          <a:xfrm>
            <a:off x="609600" y="1450078"/>
            <a:ext cx="10479110" cy="5250973"/>
          </a:xfrm>
        </p:spPr>
        <p:txBody>
          <a:bodyPr>
            <a:noAutofit/>
          </a:bodyPr>
          <a:lstStyle/>
          <a:p>
            <a:pPr>
              <a:buFont typeface="Wingdings" pitchFamily="2" charset="2"/>
              <a:buChar char="v"/>
            </a:pPr>
            <a:r>
              <a:rPr lang="en-IN" sz="2000" dirty="0" smtClean="0">
                <a:effectLst/>
              </a:rPr>
              <a:t>Form DPT-3 is exempted for Government Companies and NBFC Companies.</a:t>
            </a:r>
          </a:p>
          <a:p>
            <a:pPr>
              <a:buFont typeface="Wingdings" pitchFamily="2" charset="2"/>
              <a:buChar char="v"/>
            </a:pPr>
            <a:r>
              <a:rPr lang="en-IN" sz="2000" dirty="0" smtClean="0">
                <a:effectLst/>
              </a:rPr>
              <a:t>NIL RETURN IS ALSO COMPULSORY;</a:t>
            </a:r>
          </a:p>
          <a:p>
            <a:pPr>
              <a:buFont typeface="Wingdings" pitchFamily="2" charset="2"/>
              <a:buChar char="v"/>
            </a:pPr>
            <a:r>
              <a:rPr lang="en-IN" sz="2000" dirty="0" smtClean="0">
                <a:effectLst/>
              </a:rPr>
              <a:t>Audit of Financials for FY 2018-19 is not compulsory for filing Form DPT-3;</a:t>
            </a:r>
          </a:p>
          <a:p>
            <a:pPr>
              <a:buFont typeface="Wingdings" pitchFamily="2" charset="2"/>
              <a:buChar char="v"/>
            </a:pPr>
            <a:r>
              <a:rPr lang="en-IN" sz="2000" dirty="0" smtClean="0">
                <a:effectLst/>
              </a:rPr>
              <a:t>As per Rule 16, Figures filled in Form DPT-3 should be an audited one; for that Auditor Certificate may be obtained.</a:t>
            </a:r>
          </a:p>
          <a:p>
            <a:pPr>
              <a:buFont typeface="Wingdings" pitchFamily="2" charset="2"/>
              <a:buChar char="v"/>
            </a:pPr>
            <a:r>
              <a:rPr lang="en-IN" sz="2000" dirty="0" smtClean="0">
                <a:effectLst/>
              </a:rPr>
              <a:t>Difference between One time Return and Annual Return:</a:t>
            </a:r>
          </a:p>
          <a:p>
            <a:pPr lvl="1">
              <a:buFont typeface="Wingdings" pitchFamily="2" charset="2"/>
              <a:buChar char="q"/>
            </a:pPr>
            <a:r>
              <a:rPr lang="en-IN" dirty="0" smtClean="0">
                <a:effectLst/>
              </a:rPr>
              <a:t>In One time Return we need to fill the amount received after 01/04/2014 and outstanding on 31/03/2019 but in Annual return, date of receipt of amount is not important, it covers every amount outstanding on 31/03/2019 whether received on or before 01/04/2014.</a:t>
            </a:r>
          </a:p>
          <a:p>
            <a:pPr lvl="1">
              <a:buFont typeface="Wingdings" pitchFamily="2" charset="2"/>
              <a:buChar char="q"/>
            </a:pPr>
            <a:r>
              <a:rPr lang="en-IN" dirty="0" smtClean="0">
                <a:effectLst/>
              </a:rPr>
              <a:t>In One time return only amount outstanding is required to be filled, no detail for that amount is required but in annual return detail for the outstanding amount is required to be filled.</a:t>
            </a:r>
          </a:p>
          <a:p>
            <a:pPr lvl="1">
              <a:buFont typeface="Wingdings" pitchFamily="2" charset="2"/>
              <a:buChar char="q"/>
            </a:pPr>
            <a:r>
              <a:rPr lang="en-IN" dirty="0" smtClean="0">
                <a:effectLst/>
              </a:rPr>
              <a:t>It is mandatory to bifurcate the amount of Deposit and amount exempted from Deposit in annual return, but in One time return no such bifurcation is required.</a:t>
            </a:r>
          </a:p>
          <a:p>
            <a:pPr lvl="1">
              <a:buFont typeface="Wingdings" pitchFamily="2" charset="2"/>
              <a:buChar char="q"/>
            </a:pPr>
            <a:r>
              <a:rPr lang="en-IN" dirty="0" smtClean="0">
                <a:effectLst/>
              </a:rPr>
              <a:t>One time return is need to be filed on or before 29th June, 2019 and annual return on or before 30th June</a:t>
            </a:r>
          </a:p>
          <a:p>
            <a:pPr>
              <a:buFont typeface="Wingdings" pitchFamily="2" charset="2"/>
              <a:buChar char="v"/>
            </a:pPr>
            <a:endParaRPr lang="en-IN" sz="2000" dirty="0"/>
          </a:p>
        </p:txBody>
      </p:sp>
    </p:spTree>
    <p:extLst>
      <p:ext uri="{BB962C8B-B14F-4D97-AF65-F5344CB8AC3E}">
        <p14:creationId xmlns="" xmlns:p14="http://schemas.microsoft.com/office/powerpoint/2010/main" val="3432379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Some Important Points</a:t>
            </a:r>
            <a:endParaRPr lang="en-IN" dirty="0"/>
          </a:p>
        </p:txBody>
      </p:sp>
      <p:sp>
        <p:nvSpPr>
          <p:cNvPr id="3" name="Content Placeholder 2"/>
          <p:cNvSpPr>
            <a:spLocks noGrp="1"/>
          </p:cNvSpPr>
          <p:nvPr>
            <p:ph idx="1"/>
          </p:nvPr>
        </p:nvSpPr>
        <p:spPr/>
        <p:txBody>
          <a:bodyPr>
            <a:noAutofit/>
          </a:bodyPr>
          <a:lstStyle/>
          <a:p>
            <a:pPr>
              <a:buFont typeface="Wingdings" pitchFamily="2" charset="2"/>
              <a:buChar char="v"/>
            </a:pPr>
            <a:r>
              <a:rPr lang="en-IN" sz="1700" dirty="0" smtClean="0">
                <a:effectLst/>
              </a:rPr>
              <a:t>Object clause in form will be pre-filled from last AOC-4 or in case change in object activity from latest MGT-14 filed, So please check the same before filing form if there is any difference then raise Query on MCA.</a:t>
            </a:r>
          </a:p>
          <a:p>
            <a:pPr>
              <a:buFont typeface="Wingdings" pitchFamily="2" charset="2"/>
              <a:buChar char="v"/>
            </a:pPr>
            <a:r>
              <a:rPr lang="en-IN" sz="1700" dirty="0" smtClean="0">
                <a:effectLst/>
              </a:rPr>
              <a:t>In point 8 of Form DPT-3, Net Worth should be calculated as per preceding audited statement for this time it will be Audited financial statement for the year ended on 31.03.2018.</a:t>
            </a:r>
          </a:p>
          <a:p>
            <a:pPr>
              <a:buFont typeface="Wingdings" pitchFamily="2" charset="2"/>
              <a:buChar char="v"/>
            </a:pPr>
            <a:r>
              <a:rPr lang="en-IN" sz="1700" dirty="0" smtClean="0">
                <a:effectLst/>
              </a:rPr>
              <a:t>Net Worth as per Form DPT-3 considers intangible assets but as per definition of Net Worth, Net Worth does not consider intangible assets, so there are chances that Net Worth filled in Form AOC-4 and in Form DPT-3 could be different, So Advisable to attach Clarification on that.</a:t>
            </a:r>
          </a:p>
          <a:p>
            <a:pPr>
              <a:buFont typeface="Wingdings" pitchFamily="2" charset="2"/>
              <a:buChar char="v"/>
            </a:pPr>
            <a:r>
              <a:rPr lang="en-IN" sz="1700" dirty="0" smtClean="0">
                <a:effectLst/>
              </a:rPr>
              <a:t>Auditor Certificate is not Compulsory but advisable to comply the words of Rule 16 even in case of NIL Return.</a:t>
            </a:r>
          </a:p>
          <a:p>
            <a:pPr>
              <a:buFont typeface="Wingdings" pitchFamily="2" charset="2"/>
              <a:buChar char="v"/>
            </a:pPr>
            <a:r>
              <a:rPr lang="en-IN" sz="1700" dirty="0" smtClean="0">
                <a:effectLst/>
              </a:rPr>
              <a:t>Some important examples of What is deposit and what is Exempted:</a:t>
            </a:r>
          </a:p>
          <a:p>
            <a:pPr lvl="1">
              <a:buFont typeface="Wingdings" pitchFamily="2" charset="2"/>
              <a:buChar char="q"/>
            </a:pPr>
            <a:r>
              <a:rPr lang="en-IN" sz="1700" dirty="0" smtClean="0">
                <a:effectLst/>
              </a:rPr>
              <a:t>Inter-corporate Deposit is Exempted one but Loan from LLP is not Exempted one it is Deposit.</a:t>
            </a:r>
          </a:p>
          <a:p>
            <a:pPr lvl="1">
              <a:buFont typeface="Wingdings" pitchFamily="2" charset="2"/>
              <a:buChar char="q"/>
            </a:pPr>
            <a:r>
              <a:rPr lang="en-IN" sz="1700" dirty="0" smtClean="0">
                <a:effectLst/>
              </a:rPr>
              <a:t>Loan from Director’s Owned Fund is exempted but from relative of Directors is not exempted</a:t>
            </a:r>
          </a:p>
          <a:p>
            <a:pPr lvl="1">
              <a:buFont typeface="Wingdings" pitchFamily="2" charset="2"/>
              <a:buChar char="q"/>
            </a:pPr>
            <a:r>
              <a:rPr lang="en-IN" sz="1700" dirty="0" smtClean="0">
                <a:effectLst/>
              </a:rPr>
              <a:t>Amount from HUF is also Deposit as HUF is not any Body Corporate</a:t>
            </a:r>
          </a:p>
          <a:p>
            <a:pPr lvl="1">
              <a:buFont typeface="Wingdings" pitchFamily="2" charset="2"/>
              <a:buChar char="q"/>
            </a:pPr>
            <a:r>
              <a:rPr lang="en-IN" sz="1700" dirty="0" smtClean="0">
                <a:effectLst/>
              </a:rPr>
              <a:t>Any Trade Advance for less than 365 days is Exempted one and Trade advance for more than 365 days is Deposit</a:t>
            </a:r>
          </a:p>
          <a:p>
            <a:pPr lvl="1">
              <a:buFont typeface="Wingdings" pitchFamily="2" charset="2"/>
              <a:buChar char="q"/>
            </a:pPr>
            <a:r>
              <a:rPr lang="en-IN" sz="1700" dirty="0" smtClean="0">
                <a:effectLst/>
              </a:rPr>
              <a:t>Share Application Money due for less than 60 days is Exempted one and for more than 60 days is Deposit</a:t>
            </a:r>
          </a:p>
          <a:p>
            <a:endParaRPr lang="en-IN" sz="1700" dirty="0"/>
          </a:p>
        </p:txBody>
      </p:sp>
    </p:spTree>
    <p:extLst>
      <p:ext uri="{BB962C8B-B14F-4D97-AF65-F5344CB8AC3E}">
        <p14:creationId xmlns="" xmlns:p14="http://schemas.microsoft.com/office/powerpoint/2010/main" val="2173525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8807005" y="2462012"/>
            <a:ext cx="5847007" cy="922984"/>
          </a:xfrm>
        </p:spPr>
        <p:txBody>
          <a:bodyPr vert="wordArtVert" anchor="ctr" anchorCtr="1">
            <a:normAutofit/>
          </a:bodyPr>
          <a:lstStyle/>
          <a:p>
            <a:r>
              <a:rPr lang="en-IN" sz="3200" dirty="0" smtClean="0">
                <a:solidFill>
                  <a:srgbClr val="FFC000"/>
                </a:solidFill>
              </a:rPr>
              <a:t>FORM DPT- 3</a:t>
            </a:r>
            <a:endParaRPr lang="en-IN" sz="3200" dirty="0">
              <a:solidFill>
                <a:srgbClr val="FFC000"/>
              </a:solidFill>
            </a:endParaRPr>
          </a:p>
        </p:txBody>
      </p:sp>
      <p:pic>
        <p:nvPicPr>
          <p:cNvPr id="102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1306" t="10876" r="32459" b="5032"/>
          <a:stretch/>
        </p:blipFill>
        <p:spPr bwMode="auto">
          <a:xfrm>
            <a:off x="122153" y="134474"/>
            <a:ext cx="5019132" cy="654889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31215" t="10714" r="32367" b="5032"/>
          <a:stretch/>
        </p:blipFill>
        <p:spPr bwMode="auto">
          <a:xfrm>
            <a:off x="5499950" y="150874"/>
            <a:ext cx="5022090" cy="653249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63677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0944" t="10634" r="32448" b="6249"/>
          <a:stretch/>
        </p:blipFill>
        <p:spPr bwMode="auto">
          <a:xfrm>
            <a:off x="172692" y="105585"/>
            <a:ext cx="5172039" cy="660212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31154" t="10960" r="32238" b="6204"/>
          <a:stretch/>
        </p:blipFill>
        <p:spPr bwMode="auto">
          <a:xfrm>
            <a:off x="5555491" y="105584"/>
            <a:ext cx="5198367" cy="661339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title"/>
          </p:nvPr>
        </p:nvSpPr>
        <p:spPr>
          <a:xfrm rot="16200000">
            <a:off x="8807005" y="2462012"/>
            <a:ext cx="5847007" cy="922984"/>
          </a:xfrm>
        </p:spPr>
        <p:txBody>
          <a:bodyPr vert="wordArtVert" anchor="ctr" anchorCtr="1">
            <a:normAutofit/>
          </a:bodyPr>
          <a:lstStyle/>
          <a:p>
            <a:r>
              <a:rPr lang="en-IN" sz="3200" dirty="0" smtClean="0">
                <a:solidFill>
                  <a:srgbClr val="FFC000"/>
                </a:solidFill>
              </a:rPr>
              <a:t>FORM DPT- 3</a:t>
            </a:r>
            <a:endParaRPr lang="en-IN" sz="3200" dirty="0">
              <a:solidFill>
                <a:srgbClr val="FFC000"/>
              </a:solidFill>
            </a:endParaRPr>
          </a:p>
        </p:txBody>
      </p:sp>
    </p:spTree>
    <p:extLst>
      <p:ext uri="{BB962C8B-B14F-4D97-AF65-F5344CB8AC3E}">
        <p14:creationId xmlns="" xmlns:p14="http://schemas.microsoft.com/office/powerpoint/2010/main" val="1876817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noFill/>
        </p:spPr>
        <p:txBody>
          <a:bodyPr vert="horz" lIns="91440" tIns="45720" rIns="91440" bIns="45720" rtlCol="0" anchor="ctr">
            <a:noAutofit/>
          </a:bodyPr>
          <a:lstStyle/>
          <a:p>
            <a:r>
              <a:rPr lang="en-IN" sz="11500" b="1" dirty="0" smtClean="0"/>
              <a:t>FORM STK-2</a:t>
            </a:r>
            <a:endParaRPr lang="en-IN" sz="11500" b="1" dirty="0"/>
          </a:p>
        </p:txBody>
      </p:sp>
      <p:sp>
        <p:nvSpPr>
          <p:cNvPr id="4" name="Subtitle 3"/>
          <p:cNvSpPr>
            <a:spLocks noGrp="1"/>
          </p:cNvSpPr>
          <p:nvPr>
            <p:ph type="subTitle" idx="1"/>
          </p:nvPr>
        </p:nvSpPr>
        <p:spPr/>
        <p:txBody>
          <a:bodyPr/>
          <a:lstStyle/>
          <a:p>
            <a:endParaRPr lang="en-IN"/>
          </a:p>
        </p:txBody>
      </p:sp>
    </p:spTree>
    <p:extLst>
      <p:ext uri="{BB962C8B-B14F-4D97-AF65-F5344CB8AC3E}">
        <p14:creationId xmlns="" xmlns:p14="http://schemas.microsoft.com/office/powerpoint/2010/main" val="2954854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721" y="145850"/>
            <a:ext cx="10160000" cy="1143000"/>
          </a:xfrm>
        </p:spPr>
        <p:txBody>
          <a:bodyPr>
            <a:normAutofit/>
          </a:bodyPr>
          <a:lstStyle/>
          <a:p>
            <a:pPr algn="ctr"/>
            <a:r>
              <a:rPr lang="en-GB" dirty="0"/>
              <a:t>STK-2</a:t>
            </a:r>
            <a:endParaRPr lang="en-IN" dirty="0"/>
          </a:p>
        </p:txBody>
      </p:sp>
      <p:sp>
        <p:nvSpPr>
          <p:cNvPr id="3" name="Content Placeholder 2"/>
          <p:cNvSpPr>
            <a:spLocks noGrp="1"/>
          </p:cNvSpPr>
          <p:nvPr>
            <p:ph idx="1"/>
          </p:nvPr>
        </p:nvSpPr>
        <p:spPr>
          <a:xfrm>
            <a:off x="532325" y="1200955"/>
            <a:ext cx="10633657" cy="4800600"/>
          </a:xfrm>
        </p:spPr>
        <p:txBody>
          <a:bodyPr>
            <a:noAutofit/>
          </a:bodyPr>
          <a:lstStyle/>
          <a:p>
            <a:r>
              <a:rPr lang="en-GB" sz="2000" dirty="0"/>
              <a:t>After filing of Form STK-2 by the company, the Registrar has the powers and duty to satisfy him/herself that sufficient provision has been made for the realisation of all amount due to the company and for the payment or discharge of its liabilities and obligations by the company within a reasonable time</a:t>
            </a:r>
            <a:r>
              <a:rPr lang="en-GB" sz="2000" dirty="0" smtClean="0"/>
              <a:t>.</a:t>
            </a:r>
          </a:p>
          <a:p>
            <a:endParaRPr lang="en-GB" sz="2000" dirty="0" smtClean="0"/>
          </a:p>
          <a:p>
            <a:r>
              <a:rPr lang="en-GB" sz="2000" dirty="0"/>
              <a:t> If necessary, the ROC can also obtain necessary undertakings from the managing director, director or other persons in charge of the management of the company</a:t>
            </a:r>
            <a:r>
              <a:rPr lang="en-GB" sz="2000" dirty="0" smtClean="0"/>
              <a:t>.</a:t>
            </a:r>
          </a:p>
          <a:p>
            <a:endParaRPr lang="en-GB" sz="2000" dirty="0"/>
          </a:p>
          <a:p>
            <a:r>
              <a:rPr lang="en-GB" sz="2000" dirty="0"/>
              <a:t>On completion of the above formalities, the ROC would cause a public notice to be issued regarding the intended closure of the company. </a:t>
            </a:r>
            <a:endParaRPr lang="en-GB" sz="2000" dirty="0" smtClean="0"/>
          </a:p>
          <a:p>
            <a:endParaRPr lang="en-GB" sz="2000" dirty="0" smtClean="0"/>
          </a:p>
          <a:p>
            <a:r>
              <a:rPr lang="en-GB" sz="2000" dirty="0" smtClean="0"/>
              <a:t>After </a:t>
            </a:r>
            <a:r>
              <a:rPr lang="en-GB" sz="2000" dirty="0"/>
              <a:t>expiry of the time mentioned in the notice, the Registrar can, strike off its name from the register of companies, and publish notice of striking-off of name of company in the Official Gazette. </a:t>
            </a:r>
            <a:endParaRPr lang="en-GB" sz="2000" dirty="0" smtClean="0"/>
          </a:p>
          <a:p>
            <a:endParaRPr lang="en-GB" sz="2000" dirty="0" smtClean="0"/>
          </a:p>
          <a:p>
            <a:r>
              <a:rPr lang="en-GB" sz="2000" dirty="0" smtClean="0"/>
              <a:t>On</a:t>
            </a:r>
            <a:r>
              <a:rPr lang="en-GB" sz="2000" dirty="0"/>
              <a:t> publication in the Official Gazette of this notice, the company is held to be dissolved.</a:t>
            </a:r>
          </a:p>
          <a:p>
            <a:endParaRPr lang="en-IN" sz="2000" dirty="0"/>
          </a:p>
        </p:txBody>
      </p:sp>
    </p:spTree>
    <p:extLst>
      <p:ext uri="{BB962C8B-B14F-4D97-AF65-F5344CB8AC3E}">
        <p14:creationId xmlns="" xmlns:p14="http://schemas.microsoft.com/office/powerpoint/2010/main" val="3884842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Requirements for Filing Form STK-2</a:t>
            </a:r>
            <a:endParaRPr lang="en-IN" dirty="0"/>
          </a:p>
        </p:txBody>
      </p:sp>
      <p:sp>
        <p:nvSpPr>
          <p:cNvPr id="3" name="Content Placeholder 2"/>
          <p:cNvSpPr>
            <a:spLocks noGrp="1"/>
          </p:cNvSpPr>
          <p:nvPr>
            <p:ph idx="1"/>
          </p:nvPr>
        </p:nvSpPr>
        <p:spPr>
          <a:xfrm>
            <a:off x="609600" y="1381259"/>
            <a:ext cx="10160000" cy="4800600"/>
          </a:xfrm>
        </p:spPr>
        <p:txBody>
          <a:bodyPr>
            <a:noAutofit/>
          </a:bodyPr>
          <a:lstStyle/>
          <a:p>
            <a:r>
              <a:rPr lang="en-GB" sz="1900" dirty="0"/>
              <a:t>All types of companies like private limited company, one person company, limited company can apply for closure using Form STK-2. The following are the enclosures that must be attached with Form STK-2</a:t>
            </a:r>
            <a:r>
              <a:rPr lang="en-GB" sz="1900" dirty="0" smtClean="0"/>
              <a:t>:</a:t>
            </a:r>
          </a:p>
          <a:p>
            <a:endParaRPr lang="en-GB" sz="1900" dirty="0"/>
          </a:p>
          <a:p>
            <a:r>
              <a:rPr lang="en-GB" sz="1900" dirty="0"/>
              <a:t>Indemnity bond duly notarized by every director in Form STK 3</a:t>
            </a:r>
            <a:r>
              <a:rPr lang="en-GB" sz="1900" dirty="0" smtClean="0"/>
              <a:t>;</a:t>
            </a:r>
          </a:p>
          <a:p>
            <a:endParaRPr lang="en-GB" sz="1900" dirty="0"/>
          </a:p>
          <a:p>
            <a:r>
              <a:rPr lang="en-GB" sz="1900" dirty="0"/>
              <a:t>A statement of accounts comprising assets and liabilities of the company </a:t>
            </a:r>
            <a:r>
              <a:rPr lang="en-GB" sz="1900" dirty="0" smtClean="0"/>
              <a:t>made </a:t>
            </a:r>
            <a:r>
              <a:rPr lang="en-GB" sz="1900" dirty="0"/>
              <a:t>up to a day, not exceeding thirty days before the date of application and certified by a Chartered Accountant</a:t>
            </a:r>
            <a:r>
              <a:rPr lang="en-GB" sz="1900" dirty="0" smtClean="0"/>
              <a:t>;</a:t>
            </a:r>
          </a:p>
          <a:p>
            <a:endParaRPr lang="en-GB" sz="1900" dirty="0"/>
          </a:p>
          <a:p>
            <a:r>
              <a:rPr lang="en-GB" sz="1900" dirty="0"/>
              <a:t>An affidavit in Form STK 4 by every director of the company</a:t>
            </a:r>
            <a:r>
              <a:rPr lang="en-GB" sz="1900" dirty="0" smtClean="0"/>
              <a:t>;</a:t>
            </a:r>
          </a:p>
          <a:p>
            <a:endParaRPr lang="en-GB" sz="1900" dirty="0"/>
          </a:p>
          <a:p>
            <a:r>
              <a:rPr lang="en-GB" sz="1900" dirty="0"/>
              <a:t>A copy of the special resolution accordingly certified by each of the directors of the company or approval of 75 % of the members of the company in terms of paid up share capital as on the date of </a:t>
            </a:r>
            <a:r>
              <a:rPr lang="en-GB" sz="1900" dirty="0" smtClean="0"/>
              <a:t>application</a:t>
            </a:r>
          </a:p>
          <a:p>
            <a:endParaRPr lang="en-GB" sz="1900" dirty="0"/>
          </a:p>
          <a:p>
            <a:r>
              <a:rPr lang="en-GB" sz="1900" dirty="0"/>
              <a:t>A statement with reference to pending litigations, if any, involving the company.</a:t>
            </a:r>
          </a:p>
          <a:p>
            <a:endParaRPr lang="en-IN" sz="1900" dirty="0"/>
          </a:p>
        </p:txBody>
      </p:sp>
    </p:spTree>
    <p:extLst>
      <p:ext uri="{BB962C8B-B14F-4D97-AF65-F5344CB8AC3E}">
        <p14:creationId xmlns="" xmlns:p14="http://schemas.microsoft.com/office/powerpoint/2010/main" val="1803916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a:solidFill>
              <a:schemeClr val="tx1"/>
            </a:solidFill>
          </a:ln>
        </p:spPr>
        <p:txBody>
          <a:bodyPr/>
          <a:lstStyle/>
          <a:p>
            <a:pPr algn="ctr"/>
            <a:r>
              <a:rPr lang="en-IN" dirty="0" smtClean="0">
                <a:solidFill>
                  <a:schemeClr val="bg1"/>
                </a:solidFill>
                <a:effectLst>
                  <a:outerShdw blurRad="38100" dist="38100" dir="2700000" algn="tl">
                    <a:srgbClr val="000000">
                      <a:alpha val="43137"/>
                    </a:srgbClr>
                  </a:outerShdw>
                </a:effectLst>
              </a:rPr>
              <a:t>OVERVIEW</a:t>
            </a:r>
            <a:endParaRPr lang="en-IN"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IN" sz="2800" dirty="0" smtClean="0"/>
              <a:t>Topics covered in todays session :</a:t>
            </a:r>
          </a:p>
          <a:p>
            <a:pPr lvl="1">
              <a:buFont typeface="Wingdings" pitchFamily="2" charset="2"/>
              <a:buChar char="q"/>
            </a:pPr>
            <a:r>
              <a:rPr lang="en-IN" sz="2400" dirty="0" smtClean="0"/>
              <a:t>Form DPT-3</a:t>
            </a:r>
          </a:p>
          <a:p>
            <a:pPr lvl="1">
              <a:buFont typeface="Wingdings" pitchFamily="2" charset="2"/>
              <a:buChar char="q"/>
            </a:pPr>
            <a:r>
              <a:rPr lang="en-IN" sz="2400" dirty="0" smtClean="0"/>
              <a:t>Form STK-2</a:t>
            </a:r>
          </a:p>
          <a:p>
            <a:pPr lvl="1">
              <a:buFont typeface="Wingdings" pitchFamily="2" charset="2"/>
              <a:buChar char="q"/>
            </a:pPr>
            <a:r>
              <a:rPr lang="en-IN" sz="2400" dirty="0" smtClean="0"/>
              <a:t>Form INC-22A</a:t>
            </a:r>
          </a:p>
          <a:p>
            <a:pPr lvl="1">
              <a:buFont typeface="Wingdings" pitchFamily="2" charset="2"/>
              <a:buChar char="q"/>
            </a:pPr>
            <a:r>
              <a:rPr lang="en-IN" sz="2400" dirty="0" smtClean="0"/>
              <a:t>Form INC-20A</a:t>
            </a:r>
          </a:p>
          <a:p>
            <a:pPr lvl="1">
              <a:buFont typeface="Wingdings" pitchFamily="2" charset="2"/>
              <a:buChar char="q"/>
            </a:pPr>
            <a:r>
              <a:rPr lang="en-IN" sz="2400" dirty="0" smtClean="0"/>
              <a:t>Form MSME-1</a:t>
            </a:r>
          </a:p>
          <a:p>
            <a:pPr lvl="1">
              <a:buFont typeface="Wingdings" pitchFamily="2" charset="2"/>
              <a:buChar char="q"/>
            </a:pPr>
            <a:r>
              <a:rPr lang="en-IN" sz="2400" dirty="0" smtClean="0"/>
              <a:t>Form BEN</a:t>
            </a:r>
          </a:p>
          <a:p>
            <a:pPr lvl="1">
              <a:buFont typeface="Wingdings" pitchFamily="2" charset="2"/>
              <a:buChar char="q"/>
            </a:pPr>
            <a:r>
              <a:rPr lang="en-IN" sz="2400" dirty="0" smtClean="0"/>
              <a:t>Amendments in Companies(Incorporation)Rules, 2014</a:t>
            </a:r>
          </a:p>
          <a:p>
            <a:pPr lvl="1">
              <a:buFont typeface="Wingdings" pitchFamily="2" charset="2"/>
              <a:buChar char="q"/>
            </a:pPr>
            <a:endParaRPr lang="en-IN" sz="2400" dirty="0"/>
          </a:p>
        </p:txBody>
      </p:sp>
    </p:spTree>
    <p:extLst>
      <p:ext uri="{BB962C8B-B14F-4D97-AF65-F5344CB8AC3E}">
        <p14:creationId xmlns="" xmlns:p14="http://schemas.microsoft.com/office/powerpoint/2010/main" val="1596642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STK-2</a:t>
            </a:r>
            <a:endParaRPr lang="en-IN" dirty="0"/>
          </a:p>
        </p:txBody>
      </p:sp>
      <p:sp>
        <p:nvSpPr>
          <p:cNvPr id="3" name="Content Placeholder 2"/>
          <p:cNvSpPr>
            <a:spLocks noGrp="1"/>
          </p:cNvSpPr>
          <p:nvPr>
            <p:ph idx="1"/>
          </p:nvPr>
        </p:nvSpPr>
        <p:spPr>
          <a:xfrm>
            <a:off x="622479" y="1432775"/>
            <a:ext cx="10160000" cy="4800600"/>
          </a:xfrm>
        </p:spPr>
        <p:txBody>
          <a:bodyPr>
            <a:noAutofit/>
          </a:bodyPr>
          <a:lstStyle/>
          <a:p>
            <a:pPr marL="0" indent="0">
              <a:buNone/>
            </a:pPr>
            <a:r>
              <a:rPr lang="en-GB" sz="2000" b="1" dirty="0"/>
              <a:t>In Form STK-2, the Managing Director or Director of the company is required to declare that</a:t>
            </a:r>
            <a:r>
              <a:rPr lang="en-GB" sz="2000" dirty="0"/>
              <a:t>:</a:t>
            </a:r>
          </a:p>
          <a:p>
            <a:r>
              <a:rPr lang="en-GB" sz="2000" dirty="0"/>
              <a:t>There is no inspection or investigation ordered and carried out or yet to be carried out or being carried out against the company and where inspection or investigation have been carried out, no prosecution is pending in any court arising out of such inspection or investigation;</a:t>
            </a:r>
          </a:p>
          <a:p>
            <a:r>
              <a:rPr lang="en-GB" sz="2000" dirty="0"/>
              <a:t>The company is </a:t>
            </a:r>
            <a:r>
              <a:rPr lang="en-GB" sz="2000" b="1" u="sng" dirty="0"/>
              <a:t>neither having any public deposits which are outstanding</a:t>
            </a:r>
            <a:r>
              <a:rPr lang="en-GB" sz="2000" dirty="0"/>
              <a:t> nor the company is in </a:t>
            </a:r>
            <a:r>
              <a:rPr lang="en-GB" sz="2000" b="1" u="sng" dirty="0"/>
              <a:t>default in its repayment or interest</a:t>
            </a:r>
            <a:r>
              <a:rPr lang="en-GB" sz="2000" dirty="0"/>
              <a:t> thereon;</a:t>
            </a:r>
          </a:p>
          <a:p>
            <a:r>
              <a:rPr lang="en-GB" sz="2000" dirty="0"/>
              <a:t>The company </a:t>
            </a:r>
            <a:r>
              <a:rPr lang="en-GB" sz="2000" b="1" u="sng" dirty="0"/>
              <a:t>does not have any outstanding loans</a:t>
            </a:r>
            <a:r>
              <a:rPr lang="en-GB" sz="2000" dirty="0"/>
              <a:t>, secured or unsecured;</a:t>
            </a:r>
          </a:p>
          <a:p>
            <a:r>
              <a:rPr lang="en-GB" sz="2000" dirty="0"/>
              <a:t>The company </a:t>
            </a:r>
            <a:r>
              <a:rPr lang="en-GB" sz="2000" b="1" u="sng" dirty="0"/>
              <a:t>does not have any dues towards income tax, VAT, excise duty, service tax or any other tax </a:t>
            </a:r>
            <a:r>
              <a:rPr lang="en-GB" sz="2000" dirty="0"/>
              <a:t>or duty, by whatever name called, payable to the Central or any State Government, statutory authority or local authority;</a:t>
            </a:r>
          </a:p>
          <a:p>
            <a:r>
              <a:rPr lang="en-GB" sz="2000" dirty="0"/>
              <a:t>All the </a:t>
            </a:r>
            <a:r>
              <a:rPr lang="en-GB" sz="2000" b="1" u="sng" dirty="0"/>
              <a:t>other liabilities</a:t>
            </a:r>
            <a:r>
              <a:rPr lang="en-GB" sz="2000" dirty="0"/>
              <a:t> of the company have been </a:t>
            </a:r>
            <a:r>
              <a:rPr lang="en-GB" sz="2000" b="1" u="sng" dirty="0"/>
              <a:t>settled or discharged or extinguished</a:t>
            </a:r>
            <a:r>
              <a:rPr lang="en-GB" sz="2000" dirty="0"/>
              <a:t>;</a:t>
            </a:r>
          </a:p>
          <a:p>
            <a:r>
              <a:rPr lang="en-GB" sz="2000" dirty="0"/>
              <a:t>All the </a:t>
            </a:r>
            <a:r>
              <a:rPr lang="en-GB" sz="2000" b="1" u="sng" dirty="0"/>
              <a:t>requirements of the Companies Act and rules made thereunder relating to removing the name</a:t>
            </a:r>
            <a:r>
              <a:rPr lang="en-GB" sz="2000" dirty="0"/>
              <a:t> of the company from the register of companies and matters incidental or supplemental thereto</a:t>
            </a:r>
            <a:r>
              <a:rPr lang="en-GB" sz="2000" b="1" u="sng" dirty="0"/>
              <a:t> have been complied with</a:t>
            </a:r>
            <a:r>
              <a:rPr lang="en-GB" sz="2000" dirty="0"/>
              <a:t>;</a:t>
            </a:r>
          </a:p>
          <a:p>
            <a:endParaRPr lang="en-IN" sz="2000" dirty="0"/>
          </a:p>
        </p:txBody>
      </p:sp>
    </p:spTree>
    <p:extLst>
      <p:ext uri="{BB962C8B-B14F-4D97-AF65-F5344CB8AC3E}">
        <p14:creationId xmlns="" xmlns:p14="http://schemas.microsoft.com/office/powerpoint/2010/main" val="654455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STK-2</a:t>
            </a:r>
            <a:endParaRPr lang="en-IN" dirty="0"/>
          </a:p>
        </p:txBody>
      </p:sp>
      <p:sp>
        <p:nvSpPr>
          <p:cNvPr id="3" name="Content Placeholder 2"/>
          <p:cNvSpPr>
            <a:spLocks noGrp="1"/>
          </p:cNvSpPr>
          <p:nvPr>
            <p:ph idx="1"/>
          </p:nvPr>
        </p:nvSpPr>
        <p:spPr>
          <a:xfrm>
            <a:off x="648236" y="1265349"/>
            <a:ext cx="10160000" cy="4800600"/>
          </a:xfrm>
        </p:spPr>
        <p:txBody>
          <a:bodyPr>
            <a:noAutofit/>
          </a:bodyPr>
          <a:lstStyle/>
          <a:p>
            <a:pPr marL="0" indent="0">
              <a:buNone/>
            </a:pPr>
            <a:r>
              <a:rPr lang="en-GB" sz="1900" b="1" dirty="0"/>
              <a:t>If a company satisfies any of the following condition, form STK-2 cannot be filed:</a:t>
            </a:r>
            <a:endParaRPr lang="en-GB" sz="1900" dirty="0"/>
          </a:p>
          <a:p>
            <a:r>
              <a:rPr lang="en-GB" sz="1900" dirty="0"/>
              <a:t>The company changed its name or shifted its registered office from one State to another before three months of filing of Form STK-2;</a:t>
            </a:r>
          </a:p>
          <a:p>
            <a:r>
              <a:rPr lang="en-GB" sz="1900" dirty="0"/>
              <a:t>The company disposed property or rights held by it, before three months of filing of Form STK-2. This provision is not applicable for trade wherein disposal of property for gain is in the normal course of trading or carrying on of business;</a:t>
            </a:r>
          </a:p>
          <a:p>
            <a:r>
              <a:rPr lang="en-GB" sz="1900" dirty="0"/>
              <a:t>The company engaged in any other activity except the one which is provided in the MOA or expedient before three months of filing of Form STK-2.</a:t>
            </a:r>
          </a:p>
          <a:p>
            <a:r>
              <a:rPr lang="en-GB" sz="1900" dirty="0"/>
              <a:t>The company has made an application to the Tribunal for the sanctioning of a compromise or arrangement and the matter has not been finally concluded;</a:t>
            </a:r>
          </a:p>
          <a:p>
            <a:r>
              <a:rPr lang="en-GB" sz="1900" dirty="0"/>
              <a:t>The company is being wound up under Companies Act or under the Insolvency and Bankruptcy Code, 2016</a:t>
            </a:r>
            <a:r>
              <a:rPr lang="en-GB" sz="1900" dirty="0" smtClean="0"/>
              <a:t>.</a:t>
            </a:r>
          </a:p>
          <a:p>
            <a:endParaRPr lang="en-GB" sz="1900" dirty="0"/>
          </a:p>
          <a:p>
            <a:pPr marL="0" indent="0">
              <a:buNone/>
            </a:pPr>
            <a:r>
              <a:rPr lang="en-GB" sz="1900" b="1" dirty="0"/>
              <a:t>Certification of Form</a:t>
            </a:r>
          </a:p>
          <a:p>
            <a:r>
              <a:rPr lang="en-GB" sz="1900" dirty="0"/>
              <a:t>Form STK 2 should be certified by a Chartered Accountant in full-time practice or Company Secretary in full-time Practice or Cost Accountant in whole time practice.</a:t>
            </a:r>
          </a:p>
          <a:p>
            <a:pPr marL="0" indent="0">
              <a:buNone/>
            </a:pPr>
            <a:endParaRPr lang="en-GB" sz="1900" dirty="0"/>
          </a:p>
          <a:p>
            <a:endParaRPr lang="en-IN" sz="1900" dirty="0"/>
          </a:p>
        </p:txBody>
      </p:sp>
    </p:spTree>
    <p:extLst>
      <p:ext uri="{BB962C8B-B14F-4D97-AF65-F5344CB8AC3E}">
        <p14:creationId xmlns="" xmlns:p14="http://schemas.microsoft.com/office/powerpoint/2010/main" val="2550457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8966552" y="2289582"/>
            <a:ext cx="5550794" cy="945871"/>
          </a:xfrm>
        </p:spPr>
        <p:txBody>
          <a:bodyPr vert="wordArtVert">
            <a:noAutofit/>
          </a:bodyPr>
          <a:lstStyle/>
          <a:p>
            <a:r>
              <a:rPr lang="en-IN" sz="3200" dirty="0" smtClean="0">
                <a:solidFill>
                  <a:srgbClr val="FFC000"/>
                </a:solidFill>
              </a:rPr>
              <a:t>FORM </a:t>
            </a:r>
            <a:r>
              <a:rPr lang="en-IN" sz="3600" dirty="0" smtClean="0">
                <a:solidFill>
                  <a:srgbClr val="FFC000"/>
                </a:solidFill>
              </a:rPr>
              <a:t>STK-2</a:t>
            </a:r>
            <a:endParaRPr lang="en-IN" sz="3200" dirty="0">
              <a:solidFill>
                <a:srgbClr val="FFC000"/>
              </a:solidFill>
            </a:endParaRPr>
          </a:p>
        </p:txBody>
      </p:sp>
      <p:pic>
        <p:nvPicPr>
          <p:cNvPr id="8"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2517" t="10261" r="33812" b="6250"/>
          <a:stretch/>
        </p:blipFill>
        <p:spPr bwMode="auto">
          <a:xfrm>
            <a:off x="461250" y="170990"/>
            <a:ext cx="4630989" cy="645597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32938" t="10588" r="34125" b="5873"/>
          <a:stretch/>
        </p:blipFill>
        <p:spPr bwMode="auto">
          <a:xfrm>
            <a:off x="5870273" y="170990"/>
            <a:ext cx="4527331" cy="645597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96910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3041" t="11195" r="34022" b="6249"/>
          <a:stretch/>
        </p:blipFill>
        <p:spPr bwMode="auto">
          <a:xfrm>
            <a:off x="586840" y="205160"/>
            <a:ext cx="4575299" cy="64476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33094" t="10588" r="33812" b="5930"/>
          <a:stretch/>
        </p:blipFill>
        <p:spPr bwMode="auto">
          <a:xfrm>
            <a:off x="5893732" y="187684"/>
            <a:ext cx="4570842" cy="648262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rot="16200000">
            <a:off x="8966552" y="2289582"/>
            <a:ext cx="5550794" cy="945871"/>
          </a:xfrm>
          <a:prstGeom prst="rect">
            <a:avLst/>
          </a:prstGeom>
        </p:spPr>
        <p:txBody>
          <a:bodyPr vert="wordArtVert">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IN" sz="3200" smtClean="0">
                <a:solidFill>
                  <a:srgbClr val="FFC000"/>
                </a:solidFill>
              </a:rPr>
              <a:t>FORM </a:t>
            </a:r>
            <a:r>
              <a:rPr lang="en-IN" sz="3600" smtClean="0">
                <a:solidFill>
                  <a:srgbClr val="FFC000"/>
                </a:solidFill>
              </a:rPr>
              <a:t>STK-2</a:t>
            </a:r>
            <a:endParaRPr lang="en-IN" sz="3200" dirty="0">
              <a:solidFill>
                <a:srgbClr val="FFC000"/>
              </a:solidFill>
            </a:endParaRPr>
          </a:p>
        </p:txBody>
      </p:sp>
    </p:spTree>
    <p:extLst>
      <p:ext uri="{BB962C8B-B14F-4D97-AF65-F5344CB8AC3E}">
        <p14:creationId xmlns="" xmlns:p14="http://schemas.microsoft.com/office/powerpoint/2010/main" val="2384428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8698" y="2021983"/>
            <a:ext cx="10363200" cy="3271233"/>
          </a:xfrm>
          <a:noFill/>
        </p:spPr>
        <p:txBody>
          <a:bodyPr vert="horz" lIns="91440" tIns="45720" rIns="91440" bIns="45720" rtlCol="0" anchor="ctr">
            <a:noAutofit/>
          </a:bodyPr>
          <a:lstStyle/>
          <a:p>
            <a:r>
              <a:rPr lang="en-IN" sz="11500" b="1" dirty="0" smtClean="0"/>
              <a:t>FORM INC-22A</a:t>
            </a:r>
            <a:endParaRPr lang="en-IN" sz="11500" b="1" dirty="0"/>
          </a:p>
        </p:txBody>
      </p:sp>
    </p:spTree>
    <p:extLst>
      <p:ext uri="{BB962C8B-B14F-4D97-AF65-F5344CB8AC3E}">
        <p14:creationId xmlns="" xmlns:p14="http://schemas.microsoft.com/office/powerpoint/2010/main" val="776614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670976" cy="1143000"/>
          </a:xfrm>
        </p:spPr>
        <p:txBody>
          <a:bodyPr>
            <a:normAutofit/>
          </a:bodyPr>
          <a:lstStyle/>
          <a:p>
            <a:r>
              <a:rPr lang="en-IN" b="1" dirty="0" smtClean="0"/>
              <a:t>What is Form INC – 22A?</a:t>
            </a:r>
            <a:endParaRPr lang="en-IN" dirty="0"/>
          </a:p>
        </p:txBody>
      </p:sp>
      <p:sp>
        <p:nvSpPr>
          <p:cNvPr id="3" name="Content Placeholder 2"/>
          <p:cNvSpPr>
            <a:spLocks noGrp="1"/>
          </p:cNvSpPr>
          <p:nvPr>
            <p:ph idx="1"/>
          </p:nvPr>
        </p:nvSpPr>
        <p:spPr>
          <a:xfrm>
            <a:off x="609603" y="1600205"/>
            <a:ext cx="10569259" cy="4525963"/>
          </a:xfrm>
        </p:spPr>
        <p:txBody>
          <a:bodyPr>
            <a:normAutofit/>
          </a:bodyPr>
          <a:lstStyle/>
          <a:p>
            <a:r>
              <a:rPr lang="en-IN" sz="2000" dirty="0" smtClean="0"/>
              <a:t>The MCA introduced INC-22A for </a:t>
            </a:r>
            <a:r>
              <a:rPr lang="en-IN" sz="2000" b="1" dirty="0" smtClean="0"/>
              <a:t>validating the addresses of all registered companies </a:t>
            </a:r>
            <a:r>
              <a:rPr lang="en-IN" sz="2000" dirty="0" smtClean="0"/>
              <a:t>under the Companies Act, 2013. </a:t>
            </a:r>
          </a:p>
          <a:p>
            <a:endParaRPr lang="en-IN" sz="2000" dirty="0" smtClean="0"/>
          </a:p>
          <a:p>
            <a:r>
              <a:rPr lang="en-IN" sz="2000" dirty="0" smtClean="0"/>
              <a:t>The form goes by the name tag </a:t>
            </a:r>
            <a:r>
              <a:rPr lang="en-IN" sz="2000" b="1" u="sng" dirty="0" smtClean="0"/>
              <a:t>ACTIVE</a:t>
            </a:r>
            <a:r>
              <a:rPr lang="en-IN" sz="2000" dirty="0" smtClean="0"/>
              <a:t> (Active Company Tagging Identities and Verification). </a:t>
            </a:r>
          </a:p>
          <a:p>
            <a:endParaRPr lang="en-IN" sz="2000" dirty="0" smtClean="0"/>
          </a:p>
          <a:p>
            <a:r>
              <a:rPr lang="en-IN" sz="2000" dirty="0" smtClean="0"/>
              <a:t>The KYC form was introduced with the idea to ensure that the companies E-file their details accurately so that a proper check is maintained, and also, to ensure that the creation of shell companies is prevented in the years to come. </a:t>
            </a:r>
          </a:p>
          <a:p>
            <a:endParaRPr lang="en-IN" sz="2000" dirty="0" smtClean="0"/>
          </a:p>
          <a:p>
            <a:r>
              <a:rPr lang="en-IN" sz="2000" dirty="0" smtClean="0"/>
              <a:t>The </a:t>
            </a:r>
            <a:r>
              <a:rPr lang="en-IN" sz="2000" b="1" dirty="0" smtClean="0"/>
              <a:t>due date</a:t>
            </a:r>
            <a:r>
              <a:rPr lang="en-IN" sz="2000" dirty="0" smtClean="0"/>
              <a:t> for filing this form is </a:t>
            </a:r>
            <a:r>
              <a:rPr lang="en-IN" sz="2000" b="1" u="sng" dirty="0" smtClean="0"/>
              <a:t>15th June 2019.</a:t>
            </a:r>
            <a:endParaRPr lang="en-IN" sz="2000" b="1" u="sng" dirty="0"/>
          </a:p>
        </p:txBody>
      </p:sp>
    </p:spTree>
    <p:extLst>
      <p:ext uri="{BB962C8B-B14F-4D97-AF65-F5344CB8AC3E}">
        <p14:creationId xmlns="" xmlns:p14="http://schemas.microsoft.com/office/powerpoint/2010/main" val="2455576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Applicability of Form INC – 22A</a:t>
            </a:r>
            <a:endParaRPr lang="en-IN" dirty="0"/>
          </a:p>
        </p:txBody>
      </p:sp>
      <p:sp>
        <p:nvSpPr>
          <p:cNvPr id="3" name="Content Placeholder 2"/>
          <p:cNvSpPr>
            <a:spLocks noGrp="1"/>
          </p:cNvSpPr>
          <p:nvPr>
            <p:ph idx="1"/>
          </p:nvPr>
        </p:nvSpPr>
        <p:spPr/>
        <p:txBody>
          <a:bodyPr>
            <a:normAutofit/>
          </a:bodyPr>
          <a:lstStyle/>
          <a:p>
            <a:r>
              <a:rPr lang="en-IN" sz="2000" dirty="0" smtClean="0"/>
              <a:t>All </a:t>
            </a:r>
            <a:r>
              <a:rPr lang="en-IN" sz="2000" b="1" dirty="0" smtClean="0"/>
              <a:t>companies incorporated on or before 31st of December, 2017 </a:t>
            </a:r>
            <a:r>
              <a:rPr lang="en-IN" sz="2000" dirty="0" smtClean="0"/>
              <a:t>shall file the particulars of the company and the address validation of the registered office in E-Form INC – 22A on or before the 15th of June, 2019 with the Registrar. </a:t>
            </a:r>
          </a:p>
          <a:p>
            <a:endParaRPr lang="en-IN" sz="2000" dirty="0" smtClean="0"/>
          </a:p>
          <a:p>
            <a:r>
              <a:rPr lang="en-IN" sz="2000" dirty="0" smtClean="0"/>
              <a:t>Certain companies that are exempted from filing this form:-</a:t>
            </a:r>
          </a:p>
          <a:p>
            <a:pPr lvl="1"/>
            <a:r>
              <a:rPr lang="en-IN" dirty="0" smtClean="0"/>
              <a:t>Companies incorporated after 01.01.2018</a:t>
            </a:r>
          </a:p>
          <a:p>
            <a:pPr lvl="1"/>
            <a:r>
              <a:rPr lang="en-IN" dirty="0" smtClean="0"/>
              <a:t>Companies struck off from the Register</a:t>
            </a:r>
          </a:p>
          <a:p>
            <a:pPr lvl="1"/>
            <a:r>
              <a:rPr lang="en-IN" dirty="0" smtClean="0"/>
              <a:t>Companies under the process of strike off</a:t>
            </a:r>
          </a:p>
          <a:p>
            <a:pPr lvl="1"/>
            <a:r>
              <a:rPr lang="en-IN" dirty="0" smtClean="0"/>
              <a:t>Companies under amalgamation</a:t>
            </a:r>
          </a:p>
          <a:p>
            <a:pPr lvl="1"/>
            <a:r>
              <a:rPr lang="en-IN" dirty="0" smtClean="0"/>
              <a:t>Companies under liquidation</a:t>
            </a:r>
          </a:p>
          <a:p>
            <a:pPr lvl="1"/>
            <a:r>
              <a:rPr lang="en-IN" dirty="0" smtClean="0"/>
              <a:t>Companies that are dissolved</a:t>
            </a:r>
          </a:p>
          <a:p>
            <a:endParaRPr lang="en-IN" sz="2000" dirty="0"/>
          </a:p>
        </p:txBody>
      </p:sp>
    </p:spTree>
    <p:extLst>
      <p:ext uri="{BB962C8B-B14F-4D97-AF65-F5344CB8AC3E}">
        <p14:creationId xmlns="" xmlns:p14="http://schemas.microsoft.com/office/powerpoint/2010/main" val="2205095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479" y="467821"/>
            <a:ext cx="10160000" cy="1143000"/>
          </a:xfrm>
        </p:spPr>
        <p:txBody>
          <a:bodyPr>
            <a:normAutofit fontScale="90000"/>
          </a:bodyPr>
          <a:lstStyle/>
          <a:p>
            <a:r>
              <a:rPr lang="en-IN" b="1" dirty="0" smtClean="0"/>
              <a:t>Who is restricted from filing E-Form INC – 22A?</a:t>
            </a:r>
            <a:endParaRPr lang="en-IN" dirty="0"/>
          </a:p>
        </p:txBody>
      </p:sp>
      <p:sp>
        <p:nvSpPr>
          <p:cNvPr id="3" name="Content Placeholder 2"/>
          <p:cNvSpPr>
            <a:spLocks noGrp="1"/>
          </p:cNvSpPr>
          <p:nvPr>
            <p:ph idx="1"/>
          </p:nvPr>
        </p:nvSpPr>
        <p:spPr>
          <a:xfrm>
            <a:off x="635358" y="1935050"/>
            <a:ext cx="10160000" cy="4800600"/>
          </a:xfrm>
        </p:spPr>
        <p:txBody>
          <a:bodyPr>
            <a:noAutofit/>
          </a:bodyPr>
          <a:lstStyle/>
          <a:p>
            <a:r>
              <a:rPr lang="en-IN" sz="2000" dirty="0" smtClean="0"/>
              <a:t>Any company which has </a:t>
            </a:r>
            <a:r>
              <a:rPr lang="en-IN" sz="2000" b="1" dirty="0" smtClean="0"/>
              <a:t>not filed its due financial statements under Section 137</a:t>
            </a:r>
            <a:r>
              <a:rPr lang="en-IN" sz="2000" dirty="0" smtClean="0"/>
              <a:t>(</a:t>
            </a:r>
            <a:r>
              <a:rPr lang="en-US" sz="2000" dirty="0"/>
              <a:t>Copy of financial statement to be filed with Registrar </a:t>
            </a:r>
            <a:r>
              <a:rPr lang="en-US" sz="2000" dirty="0" smtClean="0"/>
              <a:t>) </a:t>
            </a:r>
            <a:r>
              <a:rPr lang="en-IN" sz="2000" dirty="0" smtClean="0"/>
              <a:t>or </a:t>
            </a:r>
            <a:r>
              <a:rPr lang="en-IN" sz="2000" b="1" dirty="0" smtClean="0"/>
              <a:t>due annual returns under Section 92</a:t>
            </a:r>
            <a:r>
              <a:rPr lang="en-IN" sz="2000" dirty="0" smtClean="0"/>
              <a:t>(Annual Return) or both with the Registrar shall be restricted from filing the ACTIVE form. </a:t>
            </a:r>
          </a:p>
          <a:p>
            <a:endParaRPr lang="en-IN" sz="2000" dirty="0" smtClean="0"/>
          </a:p>
          <a:p>
            <a:r>
              <a:rPr lang="en-IN" sz="2000" dirty="0" smtClean="0"/>
              <a:t>However, if the company </a:t>
            </a:r>
            <a:r>
              <a:rPr lang="en-IN" sz="2000" b="1" dirty="0" smtClean="0"/>
              <a:t>is under management dispute</a:t>
            </a:r>
            <a:r>
              <a:rPr lang="en-IN" sz="2000" dirty="0" smtClean="0"/>
              <a:t> and the same has been </a:t>
            </a:r>
            <a:r>
              <a:rPr lang="en-IN" sz="2000" b="1" dirty="0" smtClean="0"/>
              <a:t>recorded by the Registrar</a:t>
            </a:r>
            <a:r>
              <a:rPr lang="en-IN" sz="2000" dirty="0" smtClean="0"/>
              <a:t>, then it shall be allowed to file e-Form INC – 22A. </a:t>
            </a:r>
            <a:endParaRPr lang="en-IN" sz="2000" dirty="0"/>
          </a:p>
        </p:txBody>
      </p:sp>
    </p:spTree>
    <p:extLst>
      <p:ext uri="{BB962C8B-B14F-4D97-AF65-F5344CB8AC3E}">
        <p14:creationId xmlns="" xmlns:p14="http://schemas.microsoft.com/office/powerpoint/2010/main" val="455620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Information required to file E-Form INC–22A</a:t>
            </a:r>
            <a:endParaRPr lang="en-IN" dirty="0"/>
          </a:p>
        </p:txBody>
      </p:sp>
      <p:sp>
        <p:nvSpPr>
          <p:cNvPr id="3" name="Content Placeholder 2"/>
          <p:cNvSpPr>
            <a:spLocks noGrp="1"/>
          </p:cNvSpPr>
          <p:nvPr>
            <p:ph idx="1"/>
          </p:nvPr>
        </p:nvSpPr>
        <p:spPr>
          <a:xfrm>
            <a:off x="609603" y="1600203"/>
            <a:ext cx="10972800" cy="4709120"/>
          </a:xfrm>
        </p:spPr>
        <p:txBody>
          <a:bodyPr>
            <a:normAutofit/>
          </a:bodyPr>
          <a:lstStyle/>
          <a:p>
            <a:pPr marL="0" indent="0">
              <a:buNone/>
            </a:pPr>
            <a:r>
              <a:rPr lang="en-IN" sz="2000" dirty="0" smtClean="0"/>
              <a:t>Prior to filing INC–22A, all compliances with regard to the filing of Financial Statements (Section 137) and Annual Returns (Section 92) for the financial year 2017-18 must be completed by the company. </a:t>
            </a:r>
          </a:p>
          <a:p>
            <a:endParaRPr lang="en-IN" sz="2000" dirty="0" smtClean="0"/>
          </a:p>
          <a:p>
            <a:pPr lvl="1"/>
            <a:r>
              <a:rPr lang="en-IN" b="1" dirty="0"/>
              <a:t>CIN of the Company</a:t>
            </a:r>
          </a:p>
          <a:p>
            <a:pPr marL="914328" lvl="2" indent="0">
              <a:buNone/>
            </a:pPr>
            <a:r>
              <a:rPr lang="en-IN" sz="2000" dirty="0" smtClean="0"/>
              <a:t>The CIN shall be obtained from the Certificate of Incorporation issued to the company. </a:t>
            </a:r>
          </a:p>
          <a:p>
            <a:pPr lvl="1"/>
            <a:r>
              <a:rPr lang="en-IN" b="1" dirty="0" smtClean="0"/>
              <a:t>Address of the Registered Office of the Company</a:t>
            </a:r>
          </a:p>
          <a:p>
            <a:pPr marL="914328" lvl="2" indent="0">
              <a:buNone/>
            </a:pPr>
            <a:r>
              <a:rPr lang="en-IN" sz="2000" dirty="0" smtClean="0"/>
              <a:t>The address of the registered office of the company will be auto-filled on submission of the CIN. </a:t>
            </a:r>
          </a:p>
          <a:p>
            <a:pPr lvl="1"/>
            <a:r>
              <a:rPr lang="en-IN" b="1" dirty="0" smtClean="0"/>
              <a:t>Location of the Registered Office</a:t>
            </a:r>
          </a:p>
          <a:p>
            <a:pPr marL="914328" lvl="2" indent="0">
              <a:buNone/>
            </a:pPr>
            <a:r>
              <a:rPr lang="en-IN" sz="2000" dirty="0" smtClean="0"/>
              <a:t>Enter the latitude and longitude in which the registered office is situated, which shall be obtained using maps. </a:t>
            </a:r>
          </a:p>
          <a:p>
            <a:pPr lvl="1"/>
            <a:r>
              <a:rPr lang="en-IN" b="1" dirty="0" smtClean="0"/>
              <a:t>Email ID and Mobile Number for verification</a:t>
            </a:r>
          </a:p>
          <a:p>
            <a:pPr marL="914328" lvl="2" indent="0">
              <a:buNone/>
            </a:pPr>
            <a:r>
              <a:rPr lang="en-IN" sz="2000" dirty="0" smtClean="0"/>
              <a:t>The email ID and mobile number that belong to the company must be provided accordingly. Once the entire form is completed and is error-free, the “Send OTP” button shall be active. </a:t>
            </a:r>
          </a:p>
        </p:txBody>
      </p:sp>
    </p:spTree>
    <p:extLst>
      <p:ext uri="{BB962C8B-B14F-4D97-AF65-F5344CB8AC3E}">
        <p14:creationId xmlns="" xmlns:p14="http://schemas.microsoft.com/office/powerpoint/2010/main" val="3112607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724" y="965915"/>
            <a:ext cx="10569259" cy="5327676"/>
          </a:xfrm>
        </p:spPr>
        <p:txBody>
          <a:bodyPr>
            <a:noAutofit/>
          </a:bodyPr>
          <a:lstStyle/>
          <a:p>
            <a:pPr lvl="1">
              <a:buFont typeface="Calibri" pitchFamily="34" charset="0"/>
              <a:buChar char="—"/>
            </a:pPr>
            <a:r>
              <a:rPr lang="en-IN" b="1" dirty="0"/>
              <a:t>Number of Directors and their details</a:t>
            </a:r>
          </a:p>
          <a:p>
            <a:pPr marL="914328" lvl="2" indent="0">
              <a:buNone/>
            </a:pPr>
            <a:r>
              <a:rPr lang="en-IN" sz="2000" dirty="0"/>
              <a:t>The details of all the directors associated with the company must be entered accordingly. Additionally, it is to be noted that the DIN of every associated director must be active and in an “Approved” status and not marked for disqualification.</a:t>
            </a:r>
          </a:p>
          <a:p>
            <a:pPr marL="914328" lvl="2" indent="0">
              <a:buNone/>
            </a:pPr>
            <a:endParaRPr lang="en-IN" sz="2000" dirty="0"/>
          </a:p>
          <a:p>
            <a:pPr marL="114290" indent="0">
              <a:buNone/>
            </a:pPr>
            <a:r>
              <a:rPr lang="en-IN" sz="2000" b="1" dirty="0" smtClean="0"/>
              <a:t>Details of the Auditor</a:t>
            </a:r>
          </a:p>
          <a:p>
            <a:pPr marL="457165" lvl="1" indent="0">
              <a:buNone/>
            </a:pPr>
            <a:r>
              <a:rPr lang="en-IN" dirty="0" smtClean="0"/>
              <a:t>The company must have filed ADT – 1 for the appointment of the auditor for the financial year 2018-19. The details pertaining to the auditor include the 	following:- </a:t>
            </a:r>
          </a:p>
          <a:p>
            <a:pPr lvl="2"/>
            <a:r>
              <a:rPr lang="en-IN" sz="2000" dirty="0" smtClean="0"/>
              <a:t>Whether Individual/Firm</a:t>
            </a:r>
          </a:p>
          <a:p>
            <a:pPr lvl="2"/>
            <a:r>
              <a:rPr lang="en-IN" sz="2000" dirty="0" smtClean="0"/>
              <a:t>Name of the Firm</a:t>
            </a:r>
          </a:p>
          <a:p>
            <a:pPr lvl="2"/>
            <a:r>
              <a:rPr lang="en-IN" sz="2000" dirty="0" smtClean="0"/>
              <a:t>PAN of the Auditor/Firm</a:t>
            </a:r>
          </a:p>
          <a:p>
            <a:pPr lvl="2"/>
            <a:r>
              <a:rPr lang="en-IN" sz="2000" dirty="0" smtClean="0"/>
              <a:t>Membership Number/Firm Registration Number, as the case may be</a:t>
            </a:r>
          </a:p>
          <a:p>
            <a:pPr lvl="2"/>
            <a:r>
              <a:rPr lang="en-IN" sz="2000" dirty="0" smtClean="0"/>
              <a:t>Period of Appointment</a:t>
            </a:r>
          </a:p>
          <a:p>
            <a:pPr lvl="2"/>
            <a:r>
              <a:rPr lang="en-IN" sz="2000" dirty="0" smtClean="0"/>
              <a:t>Details of Cost Auditor (Where applicable)</a:t>
            </a:r>
          </a:p>
          <a:p>
            <a:pPr lvl="1"/>
            <a:endParaRPr lang="en-IN" dirty="0" smtClean="0"/>
          </a:p>
        </p:txBody>
      </p:sp>
    </p:spTree>
    <p:extLst>
      <p:ext uri="{BB962C8B-B14F-4D97-AF65-F5344CB8AC3E}">
        <p14:creationId xmlns="" xmlns:p14="http://schemas.microsoft.com/office/powerpoint/2010/main" val="3715586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VUCA</a:t>
            </a:r>
            <a:endParaRPr lang="en-US" sz="4800" dirty="0"/>
          </a:p>
        </p:txBody>
      </p:sp>
      <p:sp>
        <p:nvSpPr>
          <p:cNvPr id="3" name="Content Placeholder 2"/>
          <p:cNvSpPr>
            <a:spLocks noGrp="1"/>
          </p:cNvSpPr>
          <p:nvPr>
            <p:ph idx="1"/>
          </p:nvPr>
        </p:nvSpPr>
        <p:spPr/>
        <p:txBody>
          <a:bodyPr/>
          <a:lstStyle/>
          <a:p>
            <a:r>
              <a:rPr lang="en-US" dirty="0" smtClean="0"/>
              <a:t>VUCA </a:t>
            </a:r>
          </a:p>
          <a:p>
            <a:pPr lvl="1"/>
            <a:r>
              <a:rPr lang="en-US" dirty="0" smtClean="0"/>
              <a:t>V- Volatility</a:t>
            </a:r>
          </a:p>
          <a:p>
            <a:pPr lvl="1"/>
            <a:r>
              <a:rPr lang="en-US" dirty="0" smtClean="0"/>
              <a:t>U-Uncertainty</a:t>
            </a:r>
          </a:p>
          <a:p>
            <a:pPr lvl="1"/>
            <a:r>
              <a:rPr lang="en-US" dirty="0" smtClean="0"/>
              <a:t>C-Complexity</a:t>
            </a:r>
          </a:p>
          <a:p>
            <a:pPr lvl="1"/>
            <a:r>
              <a:rPr lang="en-US" dirty="0" smtClean="0"/>
              <a:t>A- Ambiguity</a:t>
            </a:r>
          </a:p>
          <a:p>
            <a:pPr lvl="1"/>
            <a:endParaRPr lang="en-US" dirty="0" smtClean="0"/>
          </a:p>
          <a:p>
            <a:r>
              <a:rPr lang="en-US" dirty="0" smtClean="0"/>
              <a:t>UDIN – More than a million UDINs generated so far</a:t>
            </a:r>
          </a:p>
          <a:p>
            <a:endParaRPr lang="en-US" dirty="0" smtClean="0"/>
          </a:p>
          <a:p>
            <a:r>
              <a:rPr lang="en-US" dirty="0" smtClean="0"/>
              <a:t>Due Diligence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057" y="653143"/>
            <a:ext cx="10972800" cy="5646057"/>
          </a:xfrm>
        </p:spPr>
        <p:txBody>
          <a:bodyPr>
            <a:noAutofit/>
          </a:bodyPr>
          <a:lstStyle/>
          <a:p>
            <a:pPr lvl="1"/>
            <a:r>
              <a:rPr lang="en-IN" sz="2000" b="1" dirty="0" smtClean="0"/>
              <a:t>Details of the CEO/CFO/Key Managerial Personnel </a:t>
            </a:r>
          </a:p>
          <a:p>
            <a:pPr lvl="2"/>
            <a:r>
              <a:rPr lang="en-IN" sz="1800" dirty="0" smtClean="0"/>
              <a:t>MD/CEO/Manager/Whole Time Director</a:t>
            </a:r>
          </a:p>
          <a:p>
            <a:pPr lvl="2"/>
            <a:r>
              <a:rPr lang="en-IN" sz="1800" dirty="0" smtClean="0"/>
              <a:t>Name</a:t>
            </a:r>
          </a:p>
          <a:p>
            <a:pPr lvl="2"/>
            <a:r>
              <a:rPr lang="en-IN" sz="1800" dirty="0" smtClean="0"/>
              <a:t>DIN/PAN</a:t>
            </a:r>
          </a:p>
          <a:p>
            <a:pPr lvl="2"/>
            <a:r>
              <a:rPr lang="en-IN" sz="1800" dirty="0" smtClean="0"/>
              <a:t>Designation</a:t>
            </a:r>
          </a:p>
          <a:p>
            <a:pPr lvl="2"/>
            <a:r>
              <a:rPr lang="en-IN" sz="1800" dirty="0" smtClean="0"/>
              <a:t>Company Secretary, where applicable</a:t>
            </a:r>
          </a:p>
          <a:p>
            <a:pPr lvl="2"/>
            <a:r>
              <a:rPr lang="en-IN" sz="1800" dirty="0" smtClean="0"/>
              <a:t>Name</a:t>
            </a:r>
          </a:p>
          <a:p>
            <a:pPr lvl="2"/>
            <a:r>
              <a:rPr lang="en-IN" sz="1800" dirty="0" smtClean="0"/>
              <a:t>PAN</a:t>
            </a:r>
          </a:p>
          <a:p>
            <a:pPr lvl="2"/>
            <a:r>
              <a:rPr lang="en-IN" sz="1800" dirty="0" smtClean="0"/>
              <a:t>Membership Number</a:t>
            </a:r>
          </a:p>
          <a:p>
            <a:pPr lvl="2"/>
            <a:r>
              <a:rPr lang="en-IN" sz="1800" dirty="0" smtClean="0"/>
              <a:t>Chief Financial Officer, where applicable</a:t>
            </a:r>
          </a:p>
          <a:p>
            <a:pPr lvl="2"/>
            <a:r>
              <a:rPr lang="en-IN" sz="1800" dirty="0" smtClean="0"/>
              <a:t>Name</a:t>
            </a:r>
          </a:p>
          <a:p>
            <a:pPr lvl="2"/>
            <a:r>
              <a:rPr lang="en-IN" sz="1800" dirty="0" smtClean="0"/>
              <a:t>PAN </a:t>
            </a:r>
          </a:p>
          <a:p>
            <a:pPr lvl="1"/>
            <a:r>
              <a:rPr lang="en-IN" b="1" dirty="0" smtClean="0"/>
              <a:t>Details of the Certifying Authority (CS/CA) </a:t>
            </a:r>
          </a:p>
          <a:p>
            <a:pPr lvl="2"/>
            <a:r>
              <a:rPr lang="en-IN" sz="1800" dirty="0" smtClean="0"/>
              <a:t>DSC of the Certifying Authority</a:t>
            </a:r>
          </a:p>
          <a:p>
            <a:pPr lvl="2"/>
            <a:r>
              <a:rPr lang="en-IN" sz="1800" dirty="0" smtClean="0"/>
              <a:t>Membership Number</a:t>
            </a:r>
          </a:p>
          <a:p>
            <a:pPr lvl="2"/>
            <a:r>
              <a:rPr lang="en-IN" sz="1800" dirty="0" smtClean="0"/>
              <a:t>CA/CS/Cost Accountant</a:t>
            </a:r>
          </a:p>
          <a:p>
            <a:endParaRPr lang="en-IN" sz="1800" dirty="0"/>
          </a:p>
        </p:txBody>
      </p:sp>
    </p:spTree>
    <p:extLst>
      <p:ext uri="{BB962C8B-B14F-4D97-AF65-F5344CB8AC3E}">
        <p14:creationId xmlns="" xmlns:p14="http://schemas.microsoft.com/office/powerpoint/2010/main" val="15526843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53144"/>
            <a:ext cx="10972800" cy="5473026"/>
          </a:xfrm>
        </p:spPr>
        <p:txBody>
          <a:bodyPr>
            <a:normAutofit/>
          </a:bodyPr>
          <a:lstStyle/>
          <a:p>
            <a:pPr marL="457165" lvl="1" indent="0">
              <a:buNone/>
            </a:pPr>
            <a:r>
              <a:rPr lang="en-IN" dirty="0" smtClean="0"/>
              <a:t>The company must have filed Form CRA – 2 for the appointment of the auditor for the financial year 2018-19. The details pertaining to the auditor include the following:- </a:t>
            </a:r>
          </a:p>
          <a:p>
            <a:pPr lvl="2"/>
            <a:r>
              <a:rPr lang="en-IN" sz="2000" dirty="0" smtClean="0"/>
              <a:t>Whether Individual/Firm/LLP</a:t>
            </a:r>
          </a:p>
          <a:p>
            <a:pPr lvl="2"/>
            <a:r>
              <a:rPr lang="en-IN" sz="2000" dirty="0" smtClean="0"/>
              <a:t>Name of the Individual/Firm</a:t>
            </a:r>
          </a:p>
          <a:p>
            <a:pPr lvl="2"/>
            <a:r>
              <a:rPr lang="en-IN" sz="2000" dirty="0" smtClean="0"/>
              <a:t>Membership Number/Firm Registration Number, as the case may be</a:t>
            </a:r>
          </a:p>
          <a:p>
            <a:pPr lvl="2"/>
            <a:r>
              <a:rPr lang="en-IN" sz="2000" dirty="0" smtClean="0"/>
              <a:t>Financial Year to be covered</a:t>
            </a:r>
          </a:p>
          <a:p>
            <a:pPr marL="457200" lvl="1" indent="0">
              <a:buNone/>
            </a:pPr>
            <a:endParaRPr lang="en-IN" dirty="0" smtClean="0"/>
          </a:p>
          <a:p>
            <a:pPr marL="0" indent="0">
              <a:buNone/>
            </a:pPr>
            <a:r>
              <a:rPr lang="en-IN" sz="2400" b="1" dirty="0" smtClean="0"/>
              <a:t>Details of AOC – 4 and MGT – 7 filed for the Financial Year 2017-18</a:t>
            </a:r>
          </a:p>
          <a:p>
            <a:r>
              <a:rPr lang="en-IN" sz="2000" dirty="0" smtClean="0"/>
              <a:t>SRN for both AOC- 4 and MGT – 7 must be furnished with this form. In order to have an SRN, both the forms must be filed within the specified time period. </a:t>
            </a:r>
          </a:p>
          <a:p>
            <a:pPr marL="0" indent="0">
              <a:buNone/>
            </a:pPr>
            <a:r>
              <a:rPr lang="en-IN" sz="2400" b="1" dirty="0" smtClean="0"/>
              <a:t>Required attachments</a:t>
            </a:r>
          </a:p>
          <a:p>
            <a:r>
              <a:rPr lang="en-IN" sz="2000" dirty="0" smtClean="0"/>
              <a:t>A photograph of the registered office of the Company in which one of the Directors of the Company is the present (internal and external photo)</a:t>
            </a:r>
          </a:p>
          <a:p>
            <a:endParaRPr lang="en-IN" sz="2000" dirty="0"/>
          </a:p>
        </p:txBody>
      </p:sp>
    </p:spTree>
    <p:extLst>
      <p:ext uri="{BB962C8B-B14F-4D97-AF65-F5344CB8AC3E}">
        <p14:creationId xmlns="" xmlns:p14="http://schemas.microsoft.com/office/powerpoint/2010/main" val="2845994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862997" cy="1143000"/>
          </a:xfrm>
        </p:spPr>
        <p:txBody>
          <a:bodyPr>
            <a:normAutofit fontScale="90000"/>
          </a:bodyPr>
          <a:lstStyle/>
          <a:p>
            <a:r>
              <a:rPr lang="en-IN" b="1" dirty="0" smtClean="0"/>
              <a:t>Consequences of non-filing of Form INC – 22A</a:t>
            </a:r>
            <a:endParaRPr lang="en-IN" dirty="0"/>
          </a:p>
        </p:txBody>
      </p:sp>
      <p:sp>
        <p:nvSpPr>
          <p:cNvPr id="3" name="Content Placeholder 2"/>
          <p:cNvSpPr>
            <a:spLocks noGrp="1"/>
          </p:cNvSpPr>
          <p:nvPr>
            <p:ph idx="1"/>
          </p:nvPr>
        </p:nvSpPr>
        <p:spPr>
          <a:xfrm>
            <a:off x="609600" y="1600205"/>
            <a:ext cx="10453352" cy="4525963"/>
          </a:xfrm>
        </p:spPr>
        <p:txBody>
          <a:bodyPr>
            <a:noAutofit/>
          </a:bodyPr>
          <a:lstStyle/>
          <a:p>
            <a:r>
              <a:rPr lang="en-IN" sz="2000" dirty="0" smtClean="0"/>
              <a:t>Where the company does not file the ACTIVE form by the 15th of June, 2019, it shall be marked as “ACTIVE non-compliant”, and shall be liable for action as per the Companies Act, 2013.</a:t>
            </a:r>
          </a:p>
          <a:p>
            <a:endParaRPr lang="en-IN" sz="2000" dirty="0" smtClean="0"/>
          </a:p>
          <a:p>
            <a:r>
              <a:rPr lang="en-IN" sz="2000" dirty="0" smtClean="0"/>
              <a:t>Further, until the e-Form ACTIVE is filed, the Registrar shall not record any of the following changes/events pertaining to the company:- </a:t>
            </a:r>
          </a:p>
          <a:p>
            <a:pPr lvl="2"/>
            <a:r>
              <a:rPr lang="en-IN" sz="2000" b="1" dirty="0" smtClean="0"/>
              <a:t>SH – 07 </a:t>
            </a:r>
            <a:r>
              <a:rPr lang="en-IN" sz="2000" dirty="0" smtClean="0"/>
              <a:t>(Changes in Authorised Capital)</a:t>
            </a:r>
          </a:p>
          <a:p>
            <a:pPr lvl="2"/>
            <a:r>
              <a:rPr lang="en-IN" sz="2000" b="1" dirty="0" smtClean="0"/>
              <a:t>PAS – 03 </a:t>
            </a:r>
            <a:r>
              <a:rPr lang="en-IN" sz="2000" dirty="0" smtClean="0"/>
              <a:t>(Changes in Paid-up Capital)</a:t>
            </a:r>
          </a:p>
          <a:p>
            <a:pPr lvl="2"/>
            <a:r>
              <a:rPr lang="en-IN" sz="2000" b="1" dirty="0" smtClean="0"/>
              <a:t>DIR – 12</a:t>
            </a:r>
            <a:r>
              <a:rPr lang="en-IN" sz="2000" dirty="0" smtClean="0"/>
              <a:t> (Changes in Director except for cessation)</a:t>
            </a:r>
          </a:p>
          <a:p>
            <a:pPr lvl="2"/>
            <a:r>
              <a:rPr lang="en-IN" sz="2000" b="1" dirty="0" smtClean="0"/>
              <a:t>INC – 22 </a:t>
            </a:r>
            <a:r>
              <a:rPr lang="en-IN" sz="2000" dirty="0" smtClean="0"/>
              <a:t>(Change in the Registered Office)</a:t>
            </a:r>
          </a:p>
          <a:p>
            <a:pPr lvl="2"/>
            <a:r>
              <a:rPr lang="en-IN" sz="2000" b="1" dirty="0" smtClean="0"/>
              <a:t>INC – 28 </a:t>
            </a:r>
            <a:r>
              <a:rPr lang="en-IN" sz="2000" dirty="0" smtClean="0"/>
              <a:t>(Amalgamation, de-merger)</a:t>
            </a:r>
          </a:p>
          <a:p>
            <a:endParaRPr lang="en-IN" sz="2000" dirty="0"/>
          </a:p>
        </p:txBody>
      </p:sp>
    </p:spTree>
    <p:extLst>
      <p:ext uri="{BB962C8B-B14F-4D97-AF65-F5344CB8AC3E}">
        <p14:creationId xmlns="" xmlns:p14="http://schemas.microsoft.com/office/powerpoint/2010/main" val="2725196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130" y="405267"/>
            <a:ext cx="9313035" cy="1143000"/>
          </a:xfrm>
        </p:spPr>
        <p:txBody>
          <a:bodyPr>
            <a:normAutofit/>
          </a:bodyPr>
          <a:lstStyle/>
          <a:p>
            <a:r>
              <a:rPr lang="en-IN" b="1" dirty="0" smtClean="0"/>
              <a:t>Fees for Filing E-Form INC – 22A</a:t>
            </a:r>
            <a:endParaRPr lang="en-IN" dirty="0"/>
          </a:p>
        </p:txBody>
      </p:sp>
      <p:graphicFrame>
        <p:nvGraphicFramePr>
          <p:cNvPr id="10" name="Content Placeholder 9"/>
          <p:cNvGraphicFramePr>
            <a:graphicFrameLocks noGrp="1"/>
          </p:cNvGraphicFramePr>
          <p:nvPr>
            <p:ph idx="1"/>
            <p:extLst>
              <p:ext uri="{D42A27DB-BD31-4B8C-83A1-F6EECF244321}">
                <p14:modId xmlns="" xmlns:p14="http://schemas.microsoft.com/office/powerpoint/2010/main" val="3332271486"/>
              </p:ext>
            </p:extLst>
          </p:nvPr>
        </p:nvGraphicFramePr>
        <p:xfrm>
          <a:off x="719403" y="2146348"/>
          <a:ext cx="10382186" cy="3163744"/>
        </p:xfrm>
        <a:graphic>
          <a:graphicData uri="http://schemas.openxmlformats.org/drawingml/2006/table">
            <a:tbl>
              <a:tblPr firstRow="1" bandRow="1">
                <a:tableStyleId>{6E25E649-3F16-4E02-A733-19D2CDBF48F0}</a:tableStyleId>
              </a:tblPr>
              <a:tblGrid>
                <a:gridCol w="5191093"/>
                <a:gridCol w="5191093"/>
              </a:tblGrid>
              <a:tr h="6356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smtClean="0"/>
                        <a:t>Particulars</a:t>
                      </a:r>
                    </a:p>
                    <a:p>
                      <a:endParaRPr lang="en-IN" sz="1800" dirty="0"/>
                    </a:p>
                  </a:txBody>
                  <a:tcPr marL="121920" marR="12192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smtClean="0"/>
                        <a:t>Fees</a:t>
                      </a:r>
                    </a:p>
                    <a:p>
                      <a:endParaRPr lang="en-IN" sz="1800" dirty="0"/>
                    </a:p>
                  </a:txBody>
                  <a:tcPr marL="121920" marR="12192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261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smtClean="0"/>
                        <a:t>INC – 22A filed on or before 25th of April, 2019</a:t>
                      </a:r>
                    </a:p>
                    <a:p>
                      <a:endParaRPr lang="en-IN" sz="1800" dirty="0"/>
                    </a:p>
                  </a:txBody>
                  <a:tcPr marL="121920" marR="121920">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smtClean="0"/>
                        <a:t>Nil</a:t>
                      </a:r>
                    </a:p>
                    <a:p>
                      <a:endParaRPr lang="en-IN" sz="1800" dirty="0"/>
                    </a:p>
                  </a:txBody>
                  <a:tcPr marL="121920" marR="121920">
                    <a:lnR w="12700" cap="flat" cmpd="sng" algn="ctr">
                      <a:solidFill>
                        <a:schemeClr val="tx1"/>
                      </a:solidFill>
                      <a:prstDash val="solid"/>
                      <a:round/>
                      <a:headEnd type="none" w="med" len="med"/>
                      <a:tailEnd type="none" w="med" len="med"/>
                    </a:lnR>
                  </a:tcPr>
                </a:tc>
              </a:tr>
              <a:tr h="1261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smtClean="0"/>
                        <a:t>Companies that get “ACTIVE non-compliant” status</a:t>
                      </a:r>
                    </a:p>
                    <a:p>
                      <a:endParaRPr lang="en-IN" sz="1800" dirty="0"/>
                    </a:p>
                  </a:txBody>
                  <a:tcPr marL="121920" marR="12192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err="1" smtClean="0"/>
                        <a:t>Rs</a:t>
                      </a:r>
                      <a:r>
                        <a:rPr lang="en-IN" sz="1800" dirty="0" smtClean="0"/>
                        <a:t>. 10,000</a:t>
                      </a:r>
                    </a:p>
                    <a:p>
                      <a:endParaRPr lang="en-IN" sz="1800" dirty="0"/>
                    </a:p>
                  </a:txBody>
                  <a:tcPr marL="121920" marR="12192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609600" y="2701519"/>
            <a:ext cx="319306" cy="677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34" tIns="45716" rIns="91434" bIns="45716" numCol="1" anchor="ctr" anchorCtr="0" compatLnSpc="1">
            <a:prstTxWarp prst="textNoShape">
              <a:avLst/>
            </a:prstTxWarp>
            <a:spAutoFit/>
          </a:bodyPr>
          <a:lstStyle/>
          <a:p>
            <a:pPr fontAlgn="base">
              <a:spcBef>
                <a:spcPct val="0"/>
              </a:spcBef>
              <a:spcAft>
                <a:spcPct val="0"/>
              </a:spcAft>
            </a:pPr>
            <a:r>
              <a:rPr lang="en-US">
                <a:latin typeface="Arial" pitchFamily="34" charset="0"/>
                <a:cs typeface="Arial" pitchFamily="34" charset="0"/>
              </a:rPr>
              <a:t>  </a:t>
            </a:r>
          </a:p>
          <a:p>
            <a:pPr eaLnBrk="0" fontAlgn="base" hangingPunct="0">
              <a:spcBef>
                <a:spcPct val="0"/>
              </a:spcBef>
              <a:spcAft>
                <a:spcPct val="0"/>
              </a:spcAft>
            </a:pPr>
            <a:endParaRPr lang="en-US">
              <a:latin typeface="Arial" pitchFamily="34" charset="0"/>
              <a:cs typeface="Arial" pitchFamily="34" charset="0"/>
            </a:endParaRPr>
          </a:p>
        </p:txBody>
      </p:sp>
      <p:sp>
        <p:nvSpPr>
          <p:cNvPr id="7" name="Rectangle 2"/>
          <p:cNvSpPr>
            <a:spLocks noChangeArrowheads="1"/>
          </p:cNvSpPr>
          <p:nvPr/>
        </p:nvSpPr>
        <p:spPr bwMode="auto">
          <a:xfrm>
            <a:off x="609600" y="2701519"/>
            <a:ext cx="319306" cy="677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34" tIns="45716" rIns="91434" bIns="45716" numCol="1" anchor="ctr" anchorCtr="0" compatLnSpc="1">
            <a:prstTxWarp prst="textNoShape">
              <a:avLst/>
            </a:prstTxWarp>
            <a:spAutoFit/>
          </a:bodyPr>
          <a:lstStyle/>
          <a:p>
            <a:pPr fontAlgn="base">
              <a:spcBef>
                <a:spcPct val="0"/>
              </a:spcBef>
              <a:spcAft>
                <a:spcPct val="0"/>
              </a:spcAft>
            </a:pPr>
            <a:r>
              <a:rPr lang="en-US">
                <a:latin typeface="Arial" pitchFamily="34" charset="0"/>
                <a:cs typeface="Arial" pitchFamily="34" charset="0"/>
              </a:rPr>
              <a:t>  </a:t>
            </a:r>
          </a:p>
          <a:p>
            <a:pPr eaLnBrk="0" fontAlgn="base" hangingPunct="0">
              <a:spcBef>
                <a:spcPct val="0"/>
              </a:spcBef>
              <a:spcAft>
                <a:spcPct val="0"/>
              </a:spcAft>
            </a:pPr>
            <a:endParaRPr lang="en-US">
              <a:latin typeface="Arial" pitchFamily="34" charset="0"/>
              <a:cs typeface="Arial" pitchFamily="34" charset="0"/>
            </a:endParaRPr>
          </a:p>
        </p:txBody>
      </p:sp>
      <p:sp>
        <p:nvSpPr>
          <p:cNvPr id="8" name="Rectangle 7"/>
          <p:cNvSpPr/>
          <p:nvPr/>
        </p:nvSpPr>
        <p:spPr>
          <a:xfrm>
            <a:off x="2927648" y="3040067"/>
            <a:ext cx="6096000" cy="677100"/>
          </a:xfrm>
          <a:prstGeom prst="rect">
            <a:avLst/>
          </a:prstGeom>
        </p:spPr>
        <p:txBody>
          <a:bodyPr lIns="91434" tIns="45716" rIns="91434" bIns="45716">
            <a:spAutoFit/>
          </a:bodyPr>
          <a:lstStyle/>
          <a:p>
            <a:r>
              <a:rPr lang="en-IN" dirty="0" smtClean="0"/>
              <a:t>  </a:t>
            </a:r>
          </a:p>
          <a:p>
            <a:r>
              <a:rPr lang="en-IN" dirty="0" smtClean="0"/>
              <a:t>              </a:t>
            </a:r>
            <a:endParaRPr lang="en-IN" dirty="0"/>
          </a:p>
        </p:txBody>
      </p:sp>
    </p:spTree>
    <p:extLst>
      <p:ext uri="{BB962C8B-B14F-4D97-AF65-F5344CB8AC3E}">
        <p14:creationId xmlns="" xmlns:p14="http://schemas.microsoft.com/office/powerpoint/2010/main" val="6562540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2964" t="10317" r="34072" b="5159"/>
          <a:stretch/>
        </p:blipFill>
        <p:spPr bwMode="auto">
          <a:xfrm>
            <a:off x="210075" y="179919"/>
            <a:ext cx="5327840" cy="646501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32920" t="10466" r="34160" b="5407"/>
          <a:stretch/>
        </p:blipFill>
        <p:spPr bwMode="auto">
          <a:xfrm>
            <a:off x="5757974" y="179919"/>
            <a:ext cx="5368688" cy="646501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le 4"/>
          <p:cNvSpPr>
            <a:spLocks noGrp="1"/>
          </p:cNvSpPr>
          <p:nvPr>
            <p:ph type="title"/>
          </p:nvPr>
        </p:nvSpPr>
        <p:spPr>
          <a:xfrm rot="16200000">
            <a:off x="9000188" y="2281707"/>
            <a:ext cx="5473519" cy="910108"/>
          </a:xfrm>
        </p:spPr>
        <p:txBody>
          <a:bodyPr vert="wordArtVert">
            <a:noAutofit/>
          </a:bodyPr>
          <a:lstStyle/>
          <a:p>
            <a:r>
              <a:rPr lang="en-IN" sz="2800" dirty="0">
                <a:solidFill>
                  <a:srgbClr val="FFC000"/>
                </a:solidFill>
              </a:rPr>
              <a:t>FORM INC-22A</a:t>
            </a:r>
          </a:p>
        </p:txBody>
      </p:sp>
    </p:spTree>
    <p:extLst>
      <p:ext uri="{BB962C8B-B14F-4D97-AF65-F5344CB8AC3E}">
        <p14:creationId xmlns="" xmlns:p14="http://schemas.microsoft.com/office/powerpoint/2010/main" val="808659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2574" t="10913" r="34518" b="6250"/>
          <a:stretch/>
        </p:blipFill>
        <p:spPr bwMode="auto">
          <a:xfrm>
            <a:off x="175286" y="156857"/>
            <a:ext cx="5524262" cy="639848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32695" t="9622" r="33937" b="5853"/>
          <a:stretch/>
        </p:blipFill>
        <p:spPr bwMode="auto">
          <a:xfrm>
            <a:off x="5806941" y="156856"/>
            <a:ext cx="5384800" cy="639848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le 4"/>
          <p:cNvSpPr>
            <a:spLocks noGrp="1"/>
          </p:cNvSpPr>
          <p:nvPr>
            <p:ph type="title"/>
          </p:nvPr>
        </p:nvSpPr>
        <p:spPr>
          <a:xfrm rot="16200000">
            <a:off x="9000188" y="2281707"/>
            <a:ext cx="5473519" cy="910108"/>
          </a:xfrm>
        </p:spPr>
        <p:txBody>
          <a:bodyPr vert="wordArtVert">
            <a:noAutofit/>
          </a:bodyPr>
          <a:lstStyle/>
          <a:p>
            <a:r>
              <a:rPr lang="en-IN" sz="2800" dirty="0">
                <a:solidFill>
                  <a:srgbClr val="FFC000"/>
                </a:solidFill>
              </a:rPr>
              <a:t>FORM INC-22A</a:t>
            </a:r>
          </a:p>
        </p:txBody>
      </p:sp>
    </p:spTree>
    <p:extLst>
      <p:ext uri="{BB962C8B-B14F-4D97-AF65-F5344CB8AC3E}">
        <p14:creationId xmlns="" xmlns:p14="http://schemas.microsoft.com/office/powerpoint/2010/main" val="15566042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95564" y="1136073"/>
            <a:ext cx="10982039" cy="2970871"/>
          </a:xfrm>
          <a:noFill/>
        </p:spPr>
        <p:txBody>
          <a:bodyPr vert="horz" lIns="91440" tIns="45720" rIns="91440" bIns="45720" rtlCol="0" anchor="ctr">
            <a:noAutofit/>
          </a:bodyPr>
          <a:lstStyle/>
          <a:p>
            <a:pPr algn="ctr"/>
            <a:r>
              <a:rPr lang="en-IN" sz="11500" dirty="0" smtClean="0"/>
              <a:t>FORM INC-20A</a:t>
            </a:r>
            <a:endParaRPr lang="en-IN" sz="11500" dirty="0"/>
          </a:p>
        </p:txBody>
      </p:sp>
    </p:spTree>
    <p:extLst>
      <p:ext uri="{BB962C8B-B14F-4D97-AF65-F5344CB8AC3E}">
        <p14:creationId xmlns="" xmlns:p14="http://schemas.microsoft.com/office/powerpoint/2010/main" val="23390977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5086" y="274638"/>
            <a:ext cx="11045372" cy="1143000"/>
          </a:xfrm>
        </p:spPr>
        <p:txBody>
          <a:bodyPr>
            <a:noAutofit/>
          </a:bodyPr>
          <a:lstStyle/>
          <a:p>
            <a:r>
              <a:rPr lang="en-IN" sz="3600" b="1" dirty="0" smtClean="0"/>
              <a:t>Declaration Before Commencement Of Business </a:t>
            </a:r>
            <a:br>
              <a:rPr lang="en-IN" sz="3600" b="1" dirty="0" smtClean="0"/>
            </a:br>
            <a:r>
              <a:rPr lang="en-IN" sz="3600" b="1" dirty="0" smtClean="0"/>
              <a:t>Section – 10A</a:t>
            </a:r>
            <a:endParaRPr lang="en-IN" sz="3600" b="1" dirty="0"/>
          </a:p>
        </p:txBody>
      </p:sp>
      <p:sp>
        <p:nvSpPr>
          <p:cNvPr id="6" name="Content Placeholder 5"/>
          <p:cNvSpPr>
            <a:spLocks noGrp="1"/>
          </p:cNvSpPr>
          <p:nvPr>
            <p:ph idx="1"/>
          </p:nvPr>
        </p:nvSpPr>
        <p:spPr/>
        <p:txBody>
          <a:bodyPr>
            <a:normAutofit/>
          </a:bodyPr>
          <a:lstStyle/>
          <a:p>
            <a:r>
              <a:rPr lang="en-IN" sz="2000" dirty="0"/>
              <a:t>“A company incorporated after commencement of the companies (amendment) ordinance, 2018, </a:t>
            </a:r>
            <a:r>
              <a:rPr lang="en-IN" sz="2000" dirty="0" smtClean="0"/>
              <a:t>i.e. </a:t>
            </a:r>
            <a:r>
              <a:rPr lang="en-IN" sz="2000" dirty="0"/>
              <a:t>02-11-2018 and having share capital shall not commence any business or exercise any borrowing powers unless-</a:t>
            </a:r>
          </a:p>
          <a:p>
            <a:pPr marL="800065" lvl="1" indent="-342900">
              <a:buAutoNum type="alphaLcParenBoth"/>
            </a:pPr>
            <a:r>
              <a:rPr lang="en-IN" dirty="0" smtClean="0"/>
              <a:t>a </a:t>
            </a:r>
            <a:r>
              <a:rPr lang="en-IN" dirty="0"/>
              <a:t>declaration filed by a director within a period of </a:t>
            </a:r>
            <a:r>
              <a:rPr lang="en-IN" dirty="0" smtClean="0"/>
              <a:t>180 days </a:t>
            </a:r>
            <a:r>
              <a:rPr lang="en-IN" dirty="0"/>
              <a:t>of the date of incorporation of the company in FORM INC- 20A and verified in such a manner as may be prescribed, with the registrar that every subscriber to the memorandum has paid the value of the shares agreed to be taken by him on the date of making of such declaration; </a:t>
            </a:r>
            <a:r>
              <a:rPr lang="en-IN" dirty="0" smtClean="0"/>
              <a:t>and</a:t>
            </a:r>
          </a:p>
          <a:p>
            <a:pPr marL="457165" lvl="1" indent="0">
              <a:buNone/>
            </a:pPr>
            <a:endParaRPr lang="en-IN" dirty="0"/>
          </a:p>
          <a:p>
            <a:pPr marL="457165" lvl="1" indent="0">
              <a:buNone/>
            </a:pPr>
            <a:r>
              <a:rPr lang="en-IN" dirty="0"/>
              <a:t>(b) The company has filed with the registrar a verification of its registered office as provided in sub-section (2) of section 12 in FORM INC-22.</a:t>
            </a:r>
          </a:p>
          <a:p>
            <a:pPr marL="457165" lvl="1" indent="0">
              <a:buNone/>
            </a:pPr>
            <a:r>
              <a:rPr lang="en-IN" dirty="0"/>
              <a:t>Vide MCA notification dated 18/12/2018 Companies (Incorporation) fourth amendment Rules, 2018 has come into force wherein after rule 23, “rule 23A has been inserted” stating that the declaration to obtain certificate of commencement of business is required to be filed in Form </a:t>
            </a:r>
            <a:r>
              <a:rPr lang="en-IN" dirty="0" smtClean="0"/>
              <a:t>INC- </a:t>
            </a:r>
            <a:r>
              <a:rPr lang="en-IN" dirty="0"/>
              <a:t>20A.</a:t>
            </a:r>
          </a:p>
          <a:p>
            <a:endParaRPr lang="en-IN" sz="2000" dirty="0"/>
          </a:p>
        </p:txBody>
      </p:sp>
    </p:spTree>
    <p:extLst>
      <p:ext uri="{BB962C8B-B14F-4D97-AF65-F5344CB8AC3E}">
        <p14:creationId xmlns="" xmlns:p14="http://schemas.microsoft.com/office/powerpoint/2010/main" val="19520046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770391"/>
          </a:xfrm>
        </p:spPr>
        <p:txBody>
          <a:bodyPr vert="horz" lIns="91434" tIns="45716" rIns="91434" bIns="45716" rtlCol="0" anchor="ctr">
            <a:noAutofit/>
          </a:bodyPr>
          <a:lstStyle/>
          <a:p>
            <a:pPr algn="ctr"/>
            <a:r>
              <a:rPr lang="en-IN" sz="3600" dirty="0">
                <a:solidFill>
                  <a:schemeClr val="tx1"/>
                </a:solidFill>
                <a:effectLst>
                  <a:outerShdw blurRad="38100" dist="38100" dir="2700000" algn="tl">
                    <a:srgbClr val="000000">
                      <a:alpha val="43137"/>
                    </a:srgbClr>
                  </a:outerShdw>
                </a:effectLst>
              </a:rPr>
              <a:t>Who needs to apply?</a:t>
            </a:r>
          </a:p>
        </p:txBody>
      </p:sp>
      <p:sp>
        <p:nvSpPr>
          <p:cNvPr id="3" name="Content Placeholder 2"/>
          <p:cNvSpPr>
            <a:spLocks noGrp="1"/>
          </p:cNvSpPr>
          <p:nvPr>
            <p:ph idx="1"/>
          </p:nvPr>
        </p:nvSpPr>
        <p:spPr>
          <a:xfrm>
            <a:off x="624114" y="1135747"/>
            <a:ext cx="10959008" cy="504367"/>
          </a:xfrm>
        </p:spPr>
        <p:txBody>
          <a:bodyPr>
            <a:normAutofit/>
          </a:bodyPr>
          <a:lstStyle/>
          <a:p>
            <a:r>
              <a:rPr lang="en-IN" sz="2000" dirty="0"/>
              <a:t>Companies having share capital which are </a:t>
            </a:r>
            <a:r>
              <a:rPr lang="en-IN" sz="2000" b="1" dirty="0"/>
              <a:t>Incorporated on or after 02/11/2018.</a:t>
            </a:r>
          </a:p>
        </p:txBody>
      </p:sp>
      <p:sp>
        <p:nvSpPr>
          <p:cNvPr id="4" name="Title 1"/>
          <p:cNvSpPr txBox="1">
            <a:spLocks/>
          </p:cNvSpPr>
          <p:nvPr/>
        </p:nvSpPr>
        <p:spPr>
          <a:xfrm>
            <a:off x="0" y="1688851"/>
            <a:ext cx="12192000" cy="589891"/>
          </a:xfrm>
          <a:prstGeom prst="rect">
            <a:avLst/>
          </a:prstGeom>
        </p:spPr>
        <p:txBody>
          <a:bodyPr vert="horz" lIns="91434" tIns="45716" rIns="91434" bIns="4571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600" spc="-100" dirty="0">
                <a:effectLst>
                  <a:outerShdw blurRad="38100" dist="38100" dir="2700000" algn="tl">
                    <a:srgbClr val="000000">
                      <a:alpha val="43137"/>
                    </a:srgbClr>
                  </a:outerShdw>
                </a:effectLst>
              </a:rPr>
              <a:t>Documents</a:t>
            </a:r>
            <a:r>
              <a:rPr lang="en-IN" sz="3600" b="1" dirty="0">
                <a:effectLst>
                  <a:outerShdw blurRad="38100" dist="38100" dir="2700000" algn="tl">
                    <a:srgbClr val="000000">
                      <a:alpha val="43137"/>
                    </a:srgbClr>
                  </a:outerShdw>
                </a:effectLst>
              </a:rPr>
              <a:t> </a:t>
            </a:r>
            <a:r>
              <a:rPr lang="en-IN" sz="3600" spc="-100" dirty="0">
                <a:effectLst>
                  <a:outerShdw blurRad="38100" dist="38100" dir="2700000" algn="tl">
                    <a:srgbClr val="000000">
                      <a:alpha val="43137"/>
                    </a:srgbClr>
                  </a:outerShdw>
                </a:effectLst>
              </a:rPr>
              <a:t>Required</a:t>
            </a:r>
          </a:p>
        </p:txBody>
      </p:sp>
      <p:sp>
        <p:nvSpPr>
          <p:cNvPr id="6" name="Content Placeholder 2"/>
          <p:cNvSpPr txBox="1">
            <a:spLocks/>
          </p:cNvSpPr>
          <p:nvPr/>
        </p:nvSpPr>
        <p:spPr>
          <a:xfrm>
            <a:off x="775308" y="2394857"/>
            <a:ext cx="10313402" cy="6623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2000" dirty="0"/>
              <a:t>Bank statement of company having all credit entries for </a:t>
            </a:r>
            <a:r>
              <a:rPr lang="en-IN" sz="2000" b="1" dirty="0"/>
              <a:t>receipt of subscription money received from all subscribers to MOA.</a:t>
            </a:r>
          </a:p>
        </p:txBody>
      </p:sp>
      <p:sp>
        <p:nvSpPr>
          <p:cNvPr id="7" name="Title 1"/>
          <p:cNvSpPr txBox="1">
            <a:spLocks/>
          </p:cNvSpPr>
          <p:nvPr/>
        </p:nvSpPr>
        <p:spPr>
          <a:xfrm>
            <a:off x="0" y="3197452"/>
            <a:ext cx="121920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600" spc="-100" dirty="0">
                <a:effectLst>
                  <a:outerShdw blurRad="38100" dist="38100" dir="2700000" algn="tl">
                    <a:srgbClr val="000000">
                      <a:alpha val="43137"/>
                    </a:srgbClr>
                  </a:outerShdw>
                </a:effectLst>
              </a:rPr>
              <a:t>Non-Compliance</a:t>
            </a:r>
          </a:p>
        </p:txBody>
      </p:sp>
      <p:sp>
        <p:nvSpPr>
          <p:cNvPr id="8" name="Content Placeholder 2"/>
          <p:cNvSpPr txBox="1">
            <a:spLocks/>
          </p:cNvSpPr>
          <p:nvPr/>
        </p:nvSpPr>
        <p:spPr>
          <a:xfrm>
            <a:off x="609600" y="4019673"/>
            <a:ext cx="10972800" cy="5025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2000" dirty="0" smtClean="0"/>
              <a:t>Company </a:t>
            </a:r>
            <a:r>
              <a:rPr lang="en-IN" sz="2000" b="1" dirty="0" smtClean="0"/>
              <a:t>can’t start Business activity and Exercise any borrowing power</a:t>
            </a:r>
            <a:r>
              <a:rPr lang="en-IN" sz="2000" dirty="0" smtClean="0"/>
              <a:t> (section 10A).</a:t>
            </a:r>
            <a:endParaRPr lang="en-IN" sz="2000" dirty="0"/>
          </a:p>
        </p:txBody>
      </p:sp>
      <p:sp>
        <p:nvSpPr>
          <p:cNvPr id="9" name="Title 1"/>
          <p:cNvSpPr txBox="1">
            <a:spLocks/>
          </p:cNvSpPr>
          <p:nvPr/>
        </p:nvSpPr>
        <p:spPr>
          <a:xfrm>
            <a:off x="0" y="4745272"/>
            <a:ext cx="12192000" cy="537592"/>
          </a:xfrm>
          <a:prstGeom prst="rect">
            <a:avLst/>
          </a:prstGeom>
        </p:spPr>
        <p:txBody>
          <a:bodyPr vert="horz" lIns="91434" tIns="45716" rIns="91434" bIns="4571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600" spc="-100" dirty="0">
                <a:effectLst>
                  <a:outerShdw blurRad="38100" dist="38100" dir="2700000" algn="tl">
                    <a:srgbClr val="000000">
                      <a:alpha val="43137"/>
                    </a:srgbClr>
                  </a:outerShdw>
                </a:effectLst>
              </a:rPr>
              <a:t>Penalty</a:t>
            </a:r>
            <a:r>
              <a:rPr lang="en-IN" sz="3600" b="1" dirty="0" smtClean="0">
                <a:effectLst>
                  <a:outerShdw blurRad="38100" dist="38100" dir="2700000" algn="tl">
                    <a:srgbClr val="000000">
                      <a:alpha val="43137"/>
                    </a:srgbClr>
                  </a:outerShdw>
                </a:effectLst>
              </a:rPr>
              <a:t> </a:t>
            </a:r>
            <a:r>
              <a:rPr lang="en-IN" sz="3600" spc="-100" dirty="0">
                <a:effectLst>
                  <a:outerShdw blurRad="38100" dist="38100" dir="2700000" algn="tl">
                    <a:srgbClr val="000000">
                      <a:alpha val="43137"/>
                    </a:srgbClr>
                  </a:outerShdw>
                </a:effectLst>
              </a:rPr>
              <a:t>to</a:t>
            </a:r>
            <a:r>
              <a:rPr lang="en-IN" sz="3600" b="1" dirty="0" smtClean="0">
                <a:effectLst>
                  <a:outerShdw blurRad="38100" dist="38100" dir="2700000" algn="tl">
                    <a:srgbClr val="000000">
                      <a:alpha val="43137"/>
                    </a:srgbClr>
                  </a:outerShdw>
                </a:effectLst>
              </a:rPr>
              <a:t> </a:t>
            </a:r>
            <a:r>
              <a:rPr lang="en-IN" sz="3600" spc="-100" dirty="0">
                <a:effectLst>
                  <a:outerShdw blurRad="38100" dist="38100" dir="2700000" algn="tl">
                    <a:srgbClr val="000000">
                      <a:alpha val="43137"/>
                    </a:srgbClr>
                  </a:outerShdw>
                </a:effectLst>
              </a:rPr>
              <a:t>be</a:t>
            </a:r>
            <a:r>
              <a:rPr lang="en-IN" sz="3600" b="1" dirty="0" smtClean="0">
                <a:effectLst>
                  <a:outerShdw blurRad="38100" dist="38100" dir="2700000" algn="tl">
                    <a:srgbClr val="000000">
                      <a:alpha val="43137"/>
                    </a:srgbClr>
                  </a:outerShdw>
                </a:effectLst>
              </a:rPr>
              <a:t> </a:t>
            </a:r>
            <a:r>
              <a:rPr lang="en-IN" sz="3600" spc="-100" dirty="0">
                <a:effectLst>
                  <a:outerShdw blurRad="38100" dist="38100" dir="2700000" algn="tl">
                    <a:srgbClr val="000000">
                      <a:alpha val="43137"/>
                    </a:srgbClr>
                  </a:outerShdw>
                </a:effectLst>
              </a:rPr>
              <a:t>levied</a:t>
            </a:r>
          </a:p>
        </p:txBody>
      </p:sp>
      <p:sp>
        <p:nvSpPr>
          <p:cNvPr id="10" name="Content Placeholder 2"/>
          <p:cNvSpPr txBox="1">
            <a:spLocks/>
          </p:cNvSpPr>
          <p:nvPr/>
        </p:nvSpPr>
        <p:spPr>
          <a:xfrm>
            <a:off x="623395" y="5282864"/>
            <a:ext cx="10972800" cy="734380"/>
          </a:xfrm>
          <a:prstGeom prst="rect">
            <a:avLst/>
          </a:prstGeom>
        </p:spPr>
        <p:txBody>
          <a:bodyPr vert="horz" lIns="91438" tIns="45719" rIns="91438" bIns="45719"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2000" dirty="0"/>
              <a:t>Company – </a:t>
            </a:r>
            <a:r>
              <a:rPr lang="en-IN" sz="2000" dirty="0" err="1"/>
              <a:t>Rs</a:t>
            </a:r>
            <a:r>
              <a:rPr lang="en-IN" sz="2000" dirty="0"/>
              <a:t>. 50000</a:t>
            </a:r>
          </a:p>
          <a:p>
            <a:r>
              <a:rPr lang="en-IN" sz="2000" dirty="0"/>
              <a:t>Director –</a:t>
            </a:r>
            <a:r>
              <a:rPr lang="en-IN" sz="2000" b="1" dirty="0" err="1"/>
              <a:t>Rs</a:t>
            </a:r>
            <a:r>
              <a:rPr lang="en-IN" sz="2000" b="1" dirty="0"/>
              <a:t>. 10000 Per Day</a:t>
            </a:r>
            <a:r>
              <a:rPr lang="en-IN" sz="2000" dirty="0"/>
              <a:t> up to </a:t>
            </a:r>
            <a:r>
              <a:rPr lang="en-IN" sz="2000" dirty="0" err="1"/>
              <a:t>Rs</a:t>
            </a:r>
            <a:r>
              <a:rPr lang="en-IN" sz="2000" dirty="0"/>
              <a:t>. </a:t>
            </a:r>
            <a:r>
              <a:rPr lang="en-IN" sz="2000" b="1" dirty="0"/>
              <a:t>100000</a:t>
            </a:r>
            <a:endParaRPr lang="en-IN" sz="2000" dirty="0"/>
          </a:p>
          <a:p>
            <a:endParaRPr lang="en-IN" sz="2000" dirty="0"/>
          </a:p>
        </p:txBody>
      </p:sp>
    </p:spTree>
    <p:extLst>
      <p:ext uri="{BB962C8B-B14F-4D97-AF65-F5344CB8AC3E}">
        <p14:creationId xmlns="" xmlns:p14="http://schemas.microsoft.com/office/powerpoint/2010/main" val="6426987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Documents / Information Required</a:t>
            </a:r>
            <a:endParaRPr lang="en-IN" dirty="0"/>
          </a:p>
        </p:txBody>
      </p:sp>
      <p:sp>
        <p:nvSpPr>
          <p:cNvPr id="3" name="Content Placeholder 2"/>
          <p:cNvSpPr>
            <a:spLocks noGrp="1"/>
          </p:cNvSpPr>
          <p:nvPr>
            <p:ph idx="1"/>
          </p:nvPr>
        </p:nvSpPr>
        <p:spPr/>
        <p:txBody>
          <a:bodyPr>
            <a:noAutofit/>
          </a:bodyPr>
          <a:lstStyle/>
          <a:p>
            <a:r>
              <a:rPr lang="en-IN" sz="2000" b="1" dirty="0"/>
              <a:t>Subscribers proof of payment for value of shares</a:t>
            </a:r>
            <a:r>
              <a:rPr lang="en-IN" sz="2000" b="1" dirty="0" smtClean="0"/>
              <a:t>.</a:t>
            </a:r>
          </a:p>
          <a:p>
            <a:endParaRPr lang="en-IN" sz="2000" b="1" dirty="0"/>
          </a:p>
          <a:p>
            <a:r>
              <a:rPr lang="en-IN" sz="2000" b="1" dirty="0" smtClean="0"/>
              <a:t>Bank </a:t>
            </a:r>
            <a:r>
              <a:rPr lang="en-IN" sz="2000" b="1" dirty="0"/>
              <a:t>Statement of Company</a:t>
            </a:r>
            <a:r>
              <a:rPr lang="en-IN" sz="2000" dirty="0"/>
              <a:t> having all credit entries for receipt of subscription money from Subscribers</a:t>
            </a:r>
            <a:r>
              <a:rPr lang="en-IN" sz="2000" dirty="0" smtClean="0"/>
              <a:t>.</a:t>
            </a:r>
          </a:p>
          <a:p>
            <a:endParaRPr lang="en-IN" sz="2000" dirty="0"/>
          </a:p>
          <a:p>
            <a:r>
              <a:rPr lang="en-IN" sz="2000" dirty="0"/>
              <a:t>If Company is </a:t>
            </a:r>
            <a:r>
              <a:rPr lang="en-IN" sz="2000" b="1" dirty="0"/>
              <a:t>regulated by any </a:t>
            </a:r>
            <a:r>
              <a:rPr lang="en-IN" sz="2000" b="1" dirty="0" smtClean="0"/>
              <a:t>sectorial regulator</a:t>
            </a:r>
            <a:r>
              <a:rPr lang="en-IN" sz="2000" dirty="0" smtClean="0"/>
              <a:t>, Information </a:t>
            </a:r>
            <a:r>
              <a:rPr lang="en-IN" sz="2000" dirty="0"/>
              <a:t>Required: </a:t>
            </a:r>
          </a:p>
          <a:p>
            <a:pPr lvl="1"/>
            <a:r>
              <a:rPr lang="en-IN" sz="1800" dirty="0"/>
              <a:t> Name of the regulator</a:t>
            </a:r>
          </a:p>
          <a:p>
            <a:pPr lvl="1"/>
            <a:r>
              <a:rPr lang="en-IN" sz="1800" dirty="0"/>
              <a:t>Letter number/registration number</a:t>
            </a:r>
          </a:p>
          <a:p>
            <a:pPr lvl="1"/>
            <a:r>
              <a:rPr lang="en-IN" sz="1800" dirty="0"/>
              <a:t>Date of </a:t>
            </a:r>
            <a:r>
              <a:rPr lang="en-IN" sz="1800" dirty="0" smtClean="0"/>
              <a:t>approval/registration</a:t>
            </a:r>
          </a:p>
          <a:p>
            <a:pPr marL="457200" lvl="1" indent="0">
              <a:buNone/>
            </a:pPr>
            <a:endParaRPr lang="en-IN" sz="1800" dirty="0"/>
          </a:p>
          <a:p>
            <a:r>
              <a:rPr lang="en-IN" sz="2000" b="1" dirty="0"/>
              <a:t>Certificate of Registration</a:t>
            </a:r>
            <a:r>
              <a:rPr lang="en-IN" sz="2000" dirty="0"/>
              <a:t> issued by the RBI is Required also in case of Non-Banking Financial Companies) /from other regulators</a:t>
            </a:r>
          </a:p>
          <a:p>
            <a:endParaRPr lang="en-IN" sz="2000" dirty="0"/>
          </a:p>
        </p:txBody>
      </p:sp>
    </p:spTree>
    <p:extLst>
      <p:ext uri="{BB962C8B-B14F-4D97-AF65-F5344CB8AC3E}">
        <p14:creationId xmlns="" xmlns:p14="http://schemas.microsoft.com/office/powerpoint/2010/main" val="200019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8042" y="1933146"/>
            <a:ext cx="10146352" cy="2387600"/>
          </a:xfrm>
          <a:noFill/>
        </p:spPr>
        <p:txBody>
          <a:bodyPr anchor="ctr">
            <a:noAutofit/>
          </a:bodyPr>
          <a:lstStyle/>
          <a:p>
            <a:r>
              <a:rPr lang="en-IN" sz="11500" b="1" dirty="0" smtClean="0">
                <a:solidFill>
                  <a:schemeClr val="tx2">
                    <a:lumMod val="50000"/>
                  </a:schemeClr>
                </a:solidFill>
              </a:rPr>
              <a:t>FORM DPT-3</a:t>
            </a:r>
            <a:endParaRPr lang="en-IN" sz="11500" b="1" dirty="0">
              <a:solidFill>
                <a:schemeClr val="tx2">
                  <a:lumMod val="50000"/>
                </a:schemeClr>
              </a:solidFill>
            </a:endParaRPr>
          </a:p>
        </p:txBody>
      </p:sp>
    </p:spTree>
    <p:extLst>
      <p:ext uri="{BB962C8B-B14F-4D97-AF65-F5344CB8AC3E}">
        <p14:creationId xmlns="" xmlns:p14="http://schemas.microsoft.com/office/powerpoint/2010/main" val="42592915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2574" t="10516" r="33713" b="6250"/>
          <a:stretch/>
        </p:blipFill>
        <p:spPr bwMode="auto">
          <a:xfrm>
            <a:off x="146780" y="153837"/>
            <a:ext cx="5418527" cy="649044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32920" t="9871" r="34160" b="6204"/>
          <a:stretch/>
        </p:blipFill>
        <p:spPr bwMode="auto">
          <a:xfrm>
            <a:off x="5660569" y="153837"/>
            <a:ext cx="5508135" cy="649044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title"/>
          </p:nvPr>
        </p:nvSpPr>
        <p:spPr>
          <a:xfrm rot="16200000">
            <a:off x="8993748" y="2288148"/>
            <a:ext cx="5486400" cy="910104"/>
          </a:xfrm>
        </p:spPr>
        <p:txBody>
          <a:bodyPr vert="wordArtVert">
            <a:noAutofit/>
          </a:bodyPr>
          <a:lstStyle/>
          <a:p>
            <a:pPr algn="ctr"/>
            <a:r>
              <a:rPr lang="en-IN" sz="2800" dirty="0" smtClean="0">
                <a:solidFill>
                  <a:srgbClr val="FFC000"/>
                </a:solidFill>
              </a:rPr>
              <a:t>FORM INC-20A</a:t>
            </a:r>
            <a:endParaRPr lang="en-IN" sz="2800" dirty="0">
              <a:solidFill>
                <a:srgbClr val="FFC000"/>
              </a:solidFill>
            </a:endParaRPr>
          </a:p>
        </p:txBody>
      </p:sp>
    </p:spTree>
    <p:extLst>
      <p:ext uri="{BB962C8B-B14F-4D97-AF65-F5344CB8AC3E}">
        <p14:creationId xmlns="" xmlns:p14="http://schemas.microsoft.com/office/powerpoint/2010/main" val="19719850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364" y="1752602"/>
            <a:ext cx="10880436" cy="2736271"/>
          </a:xfrm>
          <a:noFill/>
        </p:spPr>
        <p:txBody>
          <a:bodyPr vert="horz" lIns="91440" tIns="45720" rIns="91440" bIns="45720" rtlCol="0" anchor="ctr">
            <a:noAutofit/>
          </a:bodyPr>
          <a:lstStyle/>
          <a:p>
            <a:r>
              <a:rPr lang="en-IN" sz="11500" b="1" dirty="0">
                <a:solidFill>
                  <a:schemeClr val="tx2">
                    <a:lumMod val="50000"/>
                  </a:schemeClr>
                </a:solidFill>
              </a:rPr>
              <a:t>FORM MSME-1</a:t>
            </a:r>
          </a:p>
        </p:txBody>
      </p:sp>
    </p:spTree>
    <p:extLst>
      <p:ext uri="{BB962C8B-B14F-4D97-AF65-F5344CB8AC3E}">
        <p14:creationId xmlns="" xmlns:p14="http://schemas.microsoft.com/office/powerpoint/2010/main" val="28471085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N" dirty="0" smtClean="0"/>
              <a:t>Relevant Sections</a:t>
            </a:r>
            <a:endParaRPr lang="en-IN" dirty="0"/>
          </a:p>
        </p:txBody>
      </p:sp>
      <p:sp>
        <p:nvSpPr>
          <p:cNvPr id="4" name="Content Placeholder 3"/>
          <p:cNvSpPr>
            <a:spLocks noGrp="1"/>
          </p:cNvSpPr>
          <p:nvPr>
            <p:ph idx="1"/>
          </p:nvPr>
        </p:nvSpPr>
        <p:spPr/>
        <p:txBody>
          <a:bodyPr>
            <a:normAutofit/>
          </a:bodyPr>
          <a:lstStyle/>
          <a:p>
            <a:pPr>
              <a:buFont typeface="Wingdings" pitchFamily="2" charset="2"/>
              <a:buChar char="q"/>
            </a:pPr>
            <a:r>
              <a:rPr lang="en-IN" sz="2000" b="1" u="sng" dirty="0" smtClean="0">
                <a:effectLst/>
              </a:rPr>
              <a:t>Definition of the Day of Acceptance:</a:t>
            </a:r>
            <a:endParaRPr lang="en-IN" sz="2000" dirty="0" smtClean="0">
              <a:effectLst/>
            </a:endParaRPr>
          </a:p>
          <a:p>
            <a:pPr marL="0" indent="0">
              <a:buNone/>
            </a:pPr>
            <a:r>
              <a:rPr lang="en-IN" sz="2000" dirty="0" smtClean="0">
                <a:effectLst/>
              </a:rPr>
              <a:t>Explanation (i) to Section 2(b) of the Act provides that day of acceptance means:</a:t>
            </a:r>
          </a:p>
          <a:p>
            <a:pPr marL="514350" indent="-514350">
              <a:buFont typeface="+mj-lt"/>
              <a:buAutoNum type="alphaLcPeriod"/>
            </a:pPr>
            <a:r>
              <a:rPr lang="en-IN" sz="2000" dirty="0" smtClean="0">
                <a:effectLst/>
              </a:rPr>
              <a:t>The day of the actual delivery of goods or the rendering of services; or</a:t>
            </a:r>
          </a:p>
          <a:p>
            <a:pPr marL="514350" indent="-514350">
              <a:buFont typeface="+mj-lt"/>
              <a:buAutoNum type="alphaLcPeriod"/>
            </a:pPr>
            <a:r>
              <a:rPr lang="en-IN" sz="2000" dirty="0" smtClean="0">
                <a:effectLst/>
              </a:rPr>
              <a:t>Where any objection is made in writing by the buyer regarding acceptance of goods or services within fifteen days from the day of the delivery of goods or the rendering of services, the day on which such objection is removed by the supplier</a:t>
            </a:r>
          </a:p>
          <a:p>
            <a:pPr marL="514350" indent="-514350">
              <a:buFont typeface="+mj-lt"/>
              <a:buAutoNum type="alphaLcPeriod"/>
            </a:pPr>
            <a:endParaRPr lang="en-IN" sz="2000" dirty="0"/>
          </a:p>
          <a:p>
            <a:pPr>
              <a:buFont typeface="Wingdings" pitchFamily="2" charset="2"/>
              <a:buChar char="q"/>
            </a:pPr>
            <a:r>
              <a:rPr lang="en-IN" sz="2000" b="1" u="sng" dirty="0" smtClean="0">
                <a:effectLst/>
              </a:rPr>
              <a:t>Definition of the Day of Deemed Acceptance:</a:t>
            </a:r>
            <a:endParaRPr lang="en-IN" sz="2000" b="1" dirty="0" smtClean="0">
              <a:effectLst/>
            </a:endParaRPr>
          </a:p>
          <a:p>
            <a:pPr marL="0" indent="0">
              <a:buNone/>
            </a:pPr>
            <a:r>
              <a:rPr lang="en-IN" sz="2000" dirty="0" smtClean="0">
                <a:effectLst/>
              </a:rPr>
              <a:t>Explanation (ii) to Section 2(b) of the Act provides that day of acceptance means the day of the actual delivery of goods or the rendering of services, where no objection is made in writing by the buyer regarding acceptance of goods or services within fifteen days from the day of the delivery of goods or the rendering of services.</a:t>
            </a:r>
          </a:p>
          <a:p>
            <a:endParaRPr lang="en-IN" sz="2000" dirty="0" smtClean="0"/>
          </a:p>
          <a:p>
            <a:pPr marL="0" indent="0">
              <a:buNone/>
            </a:pPr>
            <a:endParaRPr lang="en-IN" sz="2000" dirty="0" smtClean="0">
              <a:effectLst/>
            </a:endParaRPr>
          </a:p>
          <a:p>
            <a:pPr marL="514350" indent="-514350">
              <a:buFont typeface="+mj-lt"/>
              <a:buAutoNum type="alphaLcPeriod"/>
            </a:pPr>
            <a:endParaRPr lang="en-IN" sz="2000" dirty="0"/>
          </a:p>
        </p:txBody>
      </p:sp>
    </p:spTree>
    <p:extLst>
      <p:ext uri="{BB962C8B-B14F-4D97-AF65-F5344CB8AC3E}">
        <p14:creationId xmlns="" xmlns:p14="http://schemas.microsoft.com/office/powerpoint/2010/main" val="20281865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What are Micro, Small &amp; Medium Enterprises?</a:t>
            </a:r>
            <a:endParaRPr lang="en-IN" dirty="0"/>
          </a:p>
        </p:txBody>
      </p:sp>
      <p:graphicFrame>
        <p:nvGraphicFramePr>
          <p:cNvPr id="4" name="Table 3"/>
          <p:cNvGraphicFramePr>
            <a:graphicFrameLocks noGrp="1"/>
          </p:cNvGraphicFramePr>
          <p:nvPr>
            <p:extLst>
              <p:ext uri="{D42A27DB-BD31-4B8C-83A1-F6EECF244321}">
                <p14:modId xmlns="" xmlns:p14="http://schemas.microsoft.com/office/powerpoint/2010/main" val="1717682186"/>
              </p:ext>
            </p:extLst>
          </p:nvPr>
        </p:nvGraphicFramePr>
        <p:xfrm>
          <a:off x="606532" y="1696538"/>
          <a:ext cx="10353388" cy="4717142"/>
        </p:xfrm>
        <a:graphic>
          <a:graphicData uri="http://schemas.openxmlformats.org/drawingml/2006/table">
            <a:tbl>
              <a:tblPr/>
              <a:tblGrid>
                <a:gridCol w="2588347"/>
                <a:gridCol w="2588347"/>
                <a:gridCol w="2588347"/>
                <a:gridCol w="2588347"/>
              </a:tblGrid>
              <a:tr h="919092">
                <a:tc gridSpan="2">
                  <a:txBody>
                    <a:bodyPr/>
                    <a:lstStyle/>
                    <a:p>
                      <a:pPr algn="ctr"/>
                      <a:r>
                        <a:rPr lang="en-IN" dirty="0">
                          <a:solidFill>
                            <a:schemeClr val="bg1"/>
                          </a:solidFill>
                        </a:rPr>
                        <a:t>Manufacturing Sector</a:t>
                      </a:r>
                    </a:p>
                  </a:txBody>
                  <a:tcPr marL="32916" marR="32916" marT="16458" marB="16458" anchor="ctr">
                    <a:solidFill>
                      <a:schemeClr val="accent1"/>
                    </a:solidFill>
                  </a:tcPr>
                </a:tc>
                <a:tc hMerge="1">
                  <a:txBody>
                    <a:bodyPr/>
                    <a:lstStyle/>
                    <a:p>
                      <a:endParaRPr lang="en-IN"/>
                    </a:p>
                  </a:txBody>
                  <a:tcPr/>
                </a:tc>
                <a:tc gridSpan="2">
                  <a:txBody>
                    <a:bodyPr/>
                    <a:lstStyle/>
                    <a:p>
                      <a:pPr algn="ctr"/>
                      <a:r>
                        <a:rPr lang="en-IN" dirty="0">
                          <a:solidFill>
                            <a:schemeClr val="bg1"/>
                          </a:solidFill>
                        </a:rPr>
                        <a:t>Service Sector</a:t>
                      </a:r>
                    </a:p>
                  </a:txBody>
                  <a:tcPr marL="32916" marR="32916" marT="16458" marB="16458" anchor="ctr">
                    <a:solidFill>
                      <a:schemeClr val="accent1"/>
                    </a:solidFill>
                  </a:tcPr>
                </a:tc>
                <a:tc hMerge="1">
                  <a:txBody>
                    <a:bodyPr/>
                    <a:lstStyle/>
                    <a:p>
                      <a:endParaRPr lang="en-IN"/>
                    </a:p>
                  </a:txBody>
                  <a:tcPr/>
                </a:tc>
              </a:tr>
              <a:tr h="919092">
                <a:tc>
                  <a:txBody>
                    <a:bodyPr/>
                    <a:lstStyle/>
                    <a:p>
                      <a:pPr algn="ctr"/>
                      <a:r>
                        <a:rPr lang="en-IN" dirty="0"/>
                        <a:t>Enterprises</a:t>
                      </a:r>
                    </a:p>
                  </a:txBody>
                  <a:tcPr marL="32916" marR="32916" marT="16458" marB="16458" anchor="ctr">
                    <a:solidFill>
                      <a:schemeClr val="tx2">
                        <a:lumMod val="10000"/>
                        <a:lumOff val="90000"/>
                      </a:schemeClr>
                    </a:solidFill>
                  </a:tcPr>
                </a:tc>
                <a:tc>
                  <a:txBody>
                    <a:bodyPr/>
                    <a:lstStyle/>
                    <a:p>
                      <a:pPr algn="ctr"/>
                      <a:r>
                        <a:rPr lang="en-IN" dirty="0"/>
                        <a:t>Investment in plant &amp; machinery</a:t>
                      </a:r>
                    </a:p>
                  </a:txBody>
                  <a:tcPr marL="32916" marR="32916" marT="16458" marB="16458" anchor="ctr">
                    <a:solidFill>
                      <a:schemeClr val="tx2">
                        <a:lumMod val="10000"/>
                        <a:lumOff val="90000"/>
                      </a:schemeClr>
                    </a:solidFill>
                  </a:tcPr>
                </a:tc>
                <a:tc>
                  <a:txBody>
                    <a:bodyPr/>
                    <a:lstStyle/>
                    <a:p>
                      <a:pPr algn="ctr"/>
                      <a:r>
                        <a:rPr lang="en-IN" dirty="0"/>
                        <a:t>Enterprises</a:t>
                      </a:r>
                    </a:p>
                  </a:txBody>
                  <a:tcPr marL="32916" marR="32916" marT="16458" marB="16458" anchor="ctr">
                    <a:solidFill>
                      <a:schemeClr val="tx2">
                        <a:lumMod val="10000"/>
                        <a:lumOff val="90000"/>
                      </a:schemeClr>
                    </a:solidFill>
                  </a:tcPr>
                </a:tc>
                <a:tc>
                  <a:txBody>
                    <a:bodyPr/>
                    <a:lstStyle/>
                    <a:p>
                      <a:pPr algn="ctr"/>
                      <a:r>
                        <a:rPr lang="en-IN" dirty="0"/>
                        <a:t>Investment in equipment</a:t>
                      </a:r>
                    </a:p>
                  </a:txBody>
                  <a:tcPr marL="32916" marR="32916" marT="16458" marB="16458" anchor="ctr">
                    <a:solidFill>
                      <a:schemeClr val="tx2">
                        <a:lumMod val="10000"/>
                        <a:lumOff val="90000"/>
                      </a:schemeClr>
                    </a:solidFill>
                  </a:tcPr>
                </a:tc>
              </a:tr>
              <a:tr h="919092">
                <a:tc>
                  <a:txBody>
                    <a:bodyPr/>
                    <a:lstStyle/>
                    <a:p>
                      <a:pPr algn="ctr"/>
                      <a:r>
                        <a:rPr lang="en-IN"/>
                        <a:t>Micro Enterprises</a:t>
                      </a:r>
                    </a:p>
                  </a:txBody>
                  <a:tcPr marL="32916" marR="32916" marT="16458" marB="16458" anchor="ctr"/>
                </a:tc>
                <a:tc>
                  <a:txBody>
                    <a:bodyPr/>
                    <a:lstStyle/>
                    <a:p>
                      <a:pPr algn="ctr"/>
                      <a:r>
                        <a:rPr lang="en-IN" dirty="0"/>
                        <a:t>Does not exceed </a:t>
                      </a:r>
                      <a:r>
                        <a:rPr lang="en-IN" dirty="0" err="1"/>
                        <a:t>Rs</a:t>
                      </a:r>
                      <a:r>
                        <a:rPr lang="en-IN" dirty="0"/>
                        <a:t>. 25 Lakh</a:t>
                      </a:r>
                    </a:p>
                  </a:txBody>
                  <a:tcPr marL="32916" marR="32916" marT="16458" marB="16458" anchor="ctr"/>
                </a:tc>
                <a:tc>
                  <a:txBody>
                    <a:bodyPr/>
                    <a:lstStyle/>
                    <a:p>
                      <a:pPr algn="ctr"/>
                      <a:r>
                        <a:rPr lang="en-IN" dirty="0"/>
                        <a:t>Micro Enterprises</a:t>
                      </a:r>
                    </a:p>
                  </a:txBody>
                  <a:tcPr marL="32916" marR="32916" marT="16458" marB="16458" anchor="ctr"/>
                </a:tc>
                <a:tc>
                  <a:txBody>
                    <a:bodyPr/>
                    <a:lstStyle/>
                    <a:p>
                      <a:pPr algn="ctr"/>
                      <a:r>
                        <a:rPr lang="en-IN" dirty="0"/>
                        <a:t>Does not exceed </a:t>
                      </a:r>
                      <a:r>
                        <a:rPr lang="en-IN" dirty="0" err="1"/>
                        <a:t>Rs</a:t>
                      </a:r>
                      <a:r>
                        <a:rPr lang="en-IN" dirty="0"/>
                        <a:t>. 10 Lakh</a:t>
                      </a:r>
                    </a:p>
                  </a:txBody>
                  <a:tcPr marL="32916" marR="32916" marT="16458" marB="16458" anchor="ctr"/>
                </a:tc>
              </a:tr>
              <a:tr h="979933">
                <a:tc>
                  <a:txBody>
                    <a:bodyPr/>
                    <a:lstStyle/>
                    <a:p>
                      <a:pPr algn="ctr"/>
                      <a:r>
                        <a:rPr lang="en-IN" dirty="0"/>
                        <a:t>Small Enterprises</a:t>
                      </a:r>
                    </a:p>
                  </a:txBody>
                  <a:tcPr marL="32916" marR="32916" marT="16458" marB="16458" anchor="ctr">
                    <a:solidFill>
                      <a:schemeClr val="tx2">
                        <a:lumMod val="10000"/>
                        <a:lumOff val="90000"/>
                      </a:schemeClr>
                    </a:solidFill>
                  </a:tcPr>
                </a:tc>
                <a:tc>
                  <a:txBody>
                    <a:bodyPr/>
                    <a:lstStyle/>
                    <a:p>
                      <a:pPr algn="ctr"/>
                      <a:r>
                        <a:rPr lang="en-IN" dirty="0"/>
                        <a:t>More than </a:t>
                      </a:r>
                      <a:r>
                        <a:rPr lang="en-IN" dirty="0" err="1"/>
                        <a:t>Rs</a:t>
                      </a:r>
                      <a:r>
                        <a:rPr lang="en-IN" dirty="0"/>
                        <a:t>. 25 Lakh but does not exceed </a:t>
                      </a:r>
                      <a:r>
                        <a:rPr lang="en-IN" dirty="0" err="1"/>
                        <a:t>Rs</a:t>
                      </a:r>
                      <a:r>
                        <a:rPr lang="en-IN" dirty="0"/>
                        <a:t>. 5 </a:t>
                      </a:r>
                      <a:r>
                        <a:rPr lang="en-IN" dirty="0" err="1"/>
                        <a:t>Crore</a:t>
                      </a:r>
                      <a:endParaRPr lang="en-IN" dirty="0"/>
                    </a:p>
                  </a:txBody>
                  <a:tcPr marL="32916" marR="32916" marT="16458" marB="16458" anchor="ctr">
                    <a:solidFill>
                      <a:schemeClr val="tx2">
                        <a:lumMod val="10000"/>
                        <a:lumOff val="90000"/>
                      </a:schemeClr>
                    </a:solidFill>
                  </a:tcPr>
                </a:tc>
                <a:tc>
                  <a:txBody>
                    <a:bodyPr/>
                    <a:lstStyle/>
                    <a:p>
                      <a:pPr algn="ctr"/>
                      <a:r>
                        <a:rPr lang="en-IN" dirty="0"/>
                        <a:t>Small Enterprises</a:t>
                      </a:r>
                    </a:p>
                  </a:txBody>
                  <a:tcPr marL="32916" marR="32916" marT="16458" marB="16458" anchor="ctr">
                    <a:solidFill>
                      <a:schemeClr val="tx2">
                        <a:lumMod val="10000"/>
                        <a:lumOff val="90000"/>
                      </a:schemeClr>
                    </a:solidFill>
                  </a:tcPr>
                </a:tc>
                <a:tc>
                  <a:txBody>
                    <a:bodyPr/>
                    <a:lstStyle/>
                    <a:p>
                      <a:pPr algn="ctr"/>
                      <a:r>
                        <a:rPr lang="en-IN" dirty="0"/>
                        <a:t>More than </a:t>
                      </a:r>
                      <a:r>
                        <a:rPr lang="en-IN" dirty="0" smtClean="0"/>
                        <a:t>Rs.10 </a:t>
                      </a:r>
                      <a:r>
                        <a:rPr lang="en-IN" dirty="0"/>
                        <a:t>Lakh but does not exceed </a:t>
                      </a:r>
                      <a:r>
                        <a:rPr lang="en-IN" dirty="0" smtClean="0"/>
                        <a:t>Rs.2 </a:t>
                      </a:r>
                      <a:r>
                        <a:rPr lang="en-IN" dirty="0" err="1"/>
                        <a:t>Crore</a:t>
                      </a:r>
                      <a:endParaRPr lang="en-IN" dirty="0"/>
                    </a:p>
                  </a:txBody>
                  <a:tcPr marL="32916" marR="32916" marT="16458" marB="16458" anchor="ctr">
                    <a:solidFill>
                      <a:schemeClr val="tx2">
                        <a:lumMod val="10000"/>
                        <a:lumOff val="90000"/>
                      </a:schemeClr>
                    </a:solidFill>
                  </a:tcPr>
                </a:tc>
              </a:tr>
              <a:tr h="979933">
                <a:tc>
                  <a:txBody>
                    <a:bodyPr/>
                    <a:lstStyle/>
                    <a:p>
                      <a:pPr algn="ctr"/>
                      <a:r>
                        <a:rPr lang="en-IN"/>
                        <a:t>Medium Enterprises</a:t>
                      </a:r>
                    </a:p>
                  </a:txBody>
                  <a:tcPr marL="32916" marR="32916" marT="16458" marB="16458" anchor="ctr"/>
                </a:tc>
                <a:tc>
                  <a:txBody>
                    <a:bodyPr/>
                    <a:lstStyle/>
                    <a:p>
                      <a:pPr algn="ctr"/>
                      <a:r>
                        <a:rPr lang="en-IN" dirty="0"/>
                        <a:t>More than </a:t>
                      </a:r>
                      <a:r>
                        <a:rPr lang="en-IN" dirty="0" err="1"/>
                        <a:t>Rs</a:t>
                      </a:r>
                      <a:r>
                        <a:rPr lang="en-IN" dirty="0"/>
                        <a:t>. 5 </a:t>
                      </a:r>
                      <a:r>
                        <a:rPr lang="en-IN" dirty="0" err="1"/>
                        <a:t>Crore</a:t>
                      </a:r>
                      <a:r>
                        <a:rPr lang="en-IN" dirty="0"/>
                        <a:t> but does not exceed </a:t>
                      </a:r>
                      <a:r>
                        <a:rPr lang="en-IN" dirty="0" err="1"/>
                        <a:t>Rs</a:t>
                      </a:r>
                      <a:r>
                        <a:rPr lang="en-IN" dirty="0"/>
                        <a:t>. 10 </a:t>
                      </a:r>
                      <a:r>
                        <a:rPr lang="en-IN" dirty="0" err="1"/>
                        <a:t>Crore</a:t>
                      </a:r>
                      <a:endParaRPr lang="en-IN" dirty="0"/>
                    </a:p>
                  </a:txBody>
                  <a:tcPr marL="32916" marR="32916" marT="16458" marB="16458" anchor="ctr"/>
                </a:tc>
                <a:tc>
                  <a:txBody>
                    <a:bodyPr/>
                    <a:lstStyle/>
                    <a:p>
                      <a:pPr algn="ctr"/>
                      <a:r>
                        <a:rPr lang="en-IN" dirty="0"/>
                        <a:t>Medium Enterprises</a:t>
                      </a:r>
                    </a:p>
                  </a:txBody>
                  <a:tcPr marL="32916" marR="32916" marT="16458" marB="16458" anchor="ctr"/>
                </a:tc>
                <a:tc>
                  <a:txBody>
                    <a:bodyPr/>
                    <a:lstStyle/>
                    <a:p>
                      <a:pPr algn="ctr"/>
                      <a:r>
                        <a:rPr lang="en-IN" dirty="0"/>
                        <a:t>More than </a:t>
                      </a:r>
                      <a:r>
                        <a:rPr lang="en-IN" dirty="0" smtClean="0"/>
                        <a:t>Rs.2 </a:t>
                      </a:r>
                      <a:r>
                        <a:rPr lang="en-IN" dirty="0" err="1"/>
                        <a:t>Crore</a:t>
                      </a:r>
                      <a:r>
                        <a:rPr lang="en-IN" dirty="0"/>
                        <a:t> but does not exceed </a:t>
                      </a:r>
                      <a:r>
                        <a:rPr lang="en-IN" dirty="0" smtClean="0"/>
                        <a:t>Rs.5 </a:t>
                      </a:r>
                      <a:r>
                        <a:rPr lang="en-IN" dirty="0" err="1"/>
                        <a:t>Crore</a:t>
                      </a:r>
                      <a:endParaRPr lang="en-IN" dirty="0"/>
                    </a:p>
                  </a:txBody>
                  <a:tcPr marL="32916" marR="32916" marT="16458" marB="16458" anchor="ctr"/>
                </a:tc>
              </a:tr>
            </a:tbl>
          </a:graphicData>
        </a:graphic>
      </p:graphicFrame>
    </p:spTree>
    <p:extLst>
      <p:ext uri="{BB962C8B-B14F-4D97-AF65-F5344CB8AC3E}">
        <p14:creationId xmlns="" xmlns:p14="http://schemas.microsoft.com/office/powerpoint/2010/main" val="34375305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b="1" dirty="0"/>
              <a:t>What is Due date of Filing Form MSME-1 </a:t>
            </a:r>
            <a:r>
              <a:rPr lang="en-IN" b="1" dirty="0" smtClean="0"/>
              <a:t>? </a:t>
            </a:r>
            <a:endParaRPr lang="en-IN" dirty="0"/>
          </a:p>
        </p:txBody>
      </p:sp>
      <p:graphicFrame>
        <p:nvGraphicFramePr>
          <p:cNvPr id="2" name="Content Placeholder 1"/>
          <p:cNvGraphicFramePr>
            <a:graphicFrameLocks noGrp="1"/>
          </p:cNvGraphicFramePr>
          <p:nvPr>
            <p:ph idx="1"/>
            <p:extLst>
              <p:ext uri="{D42A27DB-BD31-4B8C-83A1-F6EECF244321}">
                <p14:modId xmlns="" xmlns:p14="http://schemas.microsoft.com/office/powerpoint/2010/main" val="2102049909"/>
              </p:ext>
            </p:extLst>
          </p:nvPr>
        </p:nvGraphicFramePr>
        <p:xfrm>
          <a:off x="609603" y="3515931"/>
          <a:ext cx="10414712" cy="1776000"/>
        </p:xfrm>
        <a:graphic>
          <a:graphicData uri="http://schemas.openxmlformats.org/drawingml/2006/table">
            <a:tbl>
              <a:tblPr>
                <a:tableStyleId>{3B4B98B0-60AC-42C2-AFA5-B58CD77FA1E5}</a:tableStyleId>
              </a:tblPr>
              <a:tblGrid>
                <a:gridCol w="5207356"/>
                <a:gridCol w="5207356"/>
              </a:tblGrid>
              <a:tr h="888000">
                <a:tc>
                  <a:txBody>
                    <a:bodyPr/>
                    <a:lstStyle/>
                    <a:p>
                      <a:r>
                        <a:rPr lang="en-IN" sz="1800" dirty="0">
                          <a:effectLst/>
                        </a:rPr>
                        <a:t>For Half year period ‘April to September’</a:t>
                      </a:r>
                      <a:endParaRPr lang="en-IN" sz="1800" dirty="0">
                        <a:solidFill>
                          <a:srgbClr val="777777"/>
                        </a:solidFill>
                        <a:effectLst/>
                        <a:latin typeface="Helvetica Neue"/>
                      </a:endParaRPr>
                    </a:p>
                  </a:txBody>
                  <a:tcPr marL="121920" marR="121920" anchor="ctr"/>
                </a:tc>
                <a:tc>
                  <a:txBody>
                    <a:bodyPr/>
                    <a:lstStyle/>
                    <a:p>
                      <a:r>
                        <a:rPr lang="en-IN" sz="1800" dirty="0">
                          <a:effectLst/>
                        </a:rPr>
                        <a:t>31st October</a:t>
                      </a:r>
                      <a:endParaRPr lang="en-IN" sz="1800" dirty="0">
                        <a:solidFill>
                          <a:srgbClr val="777777"/>
                        </a:solidFill>
                        <a:effectLst/>
                        <a:latin typeface="Helvetica Neue"/>
                      </a:endParaRPr>
                    </a:p>
                  </a:txBody>
                  <a:tcPr marL="121920" marR="121920" anchor="ctr"/>
                </a:tc>
              </a:tr>
              <a:tr h="888000">
                <a:tc>
                  <a:txBody>
                    <a:bodyPr/>
                    <a:lstStyle/>
                    <a:p>
                      <a:r>
                        <a:rPr lang="en-IN" sz="1800" dirty="0">
                          <a:effectLst/>
                        </a:rPr>
                        <a:t>For half year period ‘October to March’</a:t>
                      </a:r>
                      <a:endParaRPr lang="en-IN" sz="1800" dirty="0">
                        <a:solidFill>
                          <a:srgbClr val="777777"/>
                        </a:solidFill>
                        <a:effectLst/>
                        <a:latin typeface="Helvetica Neue"/>
                      </a:endParaRPr>
                    </a:p>
                  </a:txBody>
                  <a:tcPr marL="121920" marR="121920" anchor="ctr"/>
                </a:tc>
                <a:tc>
                  <a:txBody>
                    <a:bodyPr/>
                    <a:lstStyle/>
                    <a:p>
                      <a:r>
                        <a:rPr lang="en-IN" sz="1800" dirty="0">
                          <a:effectLst/>
                        </a:rPr>
                        <a:t>30th April</a:t>
                      </a:r>
                      <a:endParaRPr lang="en-IN" sz="1800" dirty="0">
                        <a:solidFill>
                          <a:srgbClr val="777777"/>
                        </a:solidFill>
                        <a:effectLst/>
                        <a:latin typeface="Helvetica Neue"/>
                      </a:endParaRPr>
                    </a:p>
                  </a:txBody>
                  <a:tcPr marL="121920" marR="121920" anchor="ctr"/>
                </a:tc>
              </a:tr>
            </a:tbl>
          </a:graphicData>
        </a:graphic>
      </p:graphicFrame>
      <p:sp>
        <p:nvSpPr>
          <p:cNvPr id="5" name="Rectangle 1"/>
          <p:cNvSpPr>
            <a:spLocks noChangeArrowheads="1"/>
          </p:cNvSpPr>
          <p:nvPr/>
        </p:nvSpPr>
        <p:spPr bwMode="auto">
          <a:xfrm>
            <a:off x="527384" y="1892076"/>
            <a:ext cx="10612841" cy="129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63474" numCol="1" anchor="ctr" anchorCtr="0" compatLnSpc="1">
            <a:prstTxWarp prst="textNoShape">
              <a:avLst/>
            </a:prstTxWarp>
            <a:spAutoFit/>
          </a:bodyPr>
          <a:lstStyle/>
          <a:p>
            <a:pPr fontAlgn="base">
              <a:spcBef>
                <a:spcPct val="0"/>
              </a:spcBef>
              <a:spcAft>
                <a:spcPct val="0"/>
              </a:spcAft>
            </a:pPr>
            <a:r>
              <a:rPr lang="en-US" sz="2000" dirty="0">
                <a:cs typeface="Arial" pitchFamily="34" charset="0"/>
              </a:rPr>
              <a:t>As per General Circular No. 01/ 2019 dated 21.02.2019 the period of thirty days for filing initial return in MSME Form 1 shall be reckoned from the date the said e-form is deployed on MCA 21 portal. </a:t>
            </a:r>
          </a:p>
          <a:p>
            <a:pPr eaLnBrk="0" fontAlgn="base" hangingPunct="0">
              <a:spcBef>
                <a:spcPct val="0"/>
              </a:spcBef>
              <a:spcAft>
                <a:spcPct val="0"/>
              </a:spcAft>
            </a:pPr>
            <a:r>
              <a:rPr lang="en-US" sz="2000" dirty="0">
                <a:cs typeface="Arial" pitchFamily="34" charset="0"/>
              </a:rPr>
              <a:t>Due date of subsequent returns is mentioned below:</a:t>
            </a:r>
          </a:p>
          <a:p>
            <a:pPr eaLnBrk="0" fontAlgn="base" hangingPunct="0">
              <a:spcBef>
                <a:spcPct val="0"/>
              </a:spcBef>
              <a:spcAft>
                <a:spcPct val="0"/>
              </a:spcAft>
            </a:pPr>
            <a:endParaRPr lang="en-US" sz="2000" dirty="0">
              <a:latin typeface="Arial" pitchFamily="34" charset="0"/>
              <a:cs typeface="Arial" pitchFamily="34" charset="0"/>
            </a:endParaRPr>
          </a:p>
        </p:txBody>
      </p:sp>
    </p:spTree>
    <p:extLst>
      <p:ext uri="{BB962C8B-B14F-4D97-AF65-F5344CB8AC3E}">
        <p14:creationId xmlns="" xmlns:p14="http://schemas.microsoft.com/office/powerpoint/2010/main" val="17547242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36" y="431657"/>
            <a:ext cx="10972800" cy="1143000"/>
          </a:xfrm>
        </p:spPr>
        <p:txBody>
          <a:bodyPr>
            <a:noAutofit/>
          </a:bodyPr>
          <a:lstStyle/>
          <a:p>
            <a:r>
              <a:rPr lang="en-IN" b="1" dirty="0"/>
              <a:t>Which type of information required to submit with ROC?</a:t>
            </a:r>
            <a:endParaRPr lang="en-IN" dirty="0"/>
          </a:p>
        </p:txBody>
      </p:sp>
      <p:sp>
        <p:nvSpPr>
          <p:cNvPr id="3" name="Content Placeholder 2"/>
          <p:cNvSpPr>
            <a:spLocks noGrp="1"/>
          </p:cNvSpPr>
          <p:nvPr>
            <p:ph idx="1"/>
          </p:nvPr>
        </p:nvSpPr>
        <p:spPr>
          <a:xfrm>
            <a:off x="591128" y="1972027"/>
            <a:ext cx="10561976" cy="4525963"/>
          </a:xfrm>
        </p:spPr>
        <p:txBody>
          <a:bodyPr>
            <a:normAutofit/>
          </a:bodyPr>
          <a:lstStyle/>
          <a:p>
            <a:pPr marL="0" indent="0">
              <a:buNone/>
            </a:pPr>
            <a:r>
              <a:rPr lang="en-IN" sz="2000" dirty="0"/>
              <a:t>Information required to be submitted with ROC in Form MSME-1 includes </a:t>
            </a:r>
            <a:r>
              <a:rPr lang="en-IN" sz="2000" dirty="0" smtClean="0"/>
              <a:t>:</a:t>
            </a:r>
          </a:p>
          <a:p>
            <a:pPr marL="0" indent="0">
              <a:buNone/>
            </a:pPr>
            <a:endParaRPr lang="en-IN" sz="2000" dirty="0"/>
          </a:p>
          <a:p>
            <a:pPr>
              <a:buFont typeface="+mj-lt"/>
              <a:buAutoNum type="arabicPeriod"/>
            </a:pPr>
            <a:r>
              <a:rPr lang="en-IN" sz="2000" b="1" dirty="0" smtClean="0"/>
              <a:t>Total </a:t>
            </a:r>
            <a:r>
              <a:rPr lang="en-IN" sz="2000" b="1" dirty="0"/>
              <a:t>outstanding amount </a:t>
            </a:r>
            <a:r>
              <a:rPr lang="en-IN" sz="2000" b="1" dirty="0" smtClean="0"/>
              <a:t>due </a:t>
            </a:r>
            <a:r>
              <a:rPr lang="en-IN" sz="2000" dirty="0" smtClean="0"/>
              <a:t>[For </a:t>
            </a:r>
            <a:r>
              <a:rPr lang="en-IN" sz="2000" dirty="0"/>
              <a:t>One time return, which has to be submitted </a:t>
            </a:r>
            <a:r>
              <a:rPr lang="en-IN" sz="2000" dirty="0" err="1"/>
              <a:t>upto</a:t>
            </a:r>
            <a:r>
              <a:rPr lang="en-IN" sz="2000" dirty="0"/>
              <a:t> 22nd February, Total outstanding amount due </a:t>
            </a:r>
            <a:r>
              <a:rPr lang="en-IN" sz="2000" dirty="0" err="1"/>
              <a:t>upto</a:t>
            </a:r>
            <a:r>
              <a:rPr lang="en-IN" sz="2000" dirty="0"/>
              <a:t> 22nd January have to be reported</a:t>
            </a:r>
            <a:r>
              <a:rPr lang="en-IN" sz="2000" dirty="0" smtClean="0"/>
              <a:t>.]</a:t>
            </a:r>
          </a:p>
          <a:p>
            <a:pPr>
              <a:buFont typeface="+mj-lt"/>
              <a:buAutoNum type="arabicPeriod"/>
            </a:pPr>
            <a:endParaRPr lang="en-IN" sz="2000" dirty="0"/>
          </a:p>
          <a:p>
            <a:pPr>
              <a:buFont typeface="+mj-lt"/>
              <a:buAutoNum type="arabicPeriod"/>
            </a:pPr>
            <a:r>
              <a:rPr lang="en-IN" sz="2000" b="1" dirty="0" smtClean="0"/>
              <a:t>Name </a:t>
            </a:r>
            <a:r>
              <a:rPr lang="en-IN" sz="2000" b="1" dirty="0"/>
              <a:t>of </a:t>
            </a:r>
            <a:r>
              <a:rPr lang="en-IN" sz="2000" b="1" dirty="0" smtClean="0"/>
              <a:t>Supplier</a:t>
            </a:r>
          </a:p>
          <a:p>
            <a:pPr>
              <a:buFont typeface="+mj-lt"/>
              <a:buAutoNum type="arabicPeriod"/>
            </a:pPr>
            <a:endParaRPr lang="en-IN" sz="2000" dirty="0" smtClean="0"/>
          </a:p>
          <a:p>
            <a:pPr>
              <a:buFont typeface="+mj-lt"/>
              <a:buAutoNum type="arabicPeriod"/>
            </a:pPr>
            <a:r>
              <a:rPr lang="en-IN" sz="2000" b="1" dirty="0" smtClean="0"/>
              <a:t>PAN of Supplier</a:t>
            </a:r>
          </a:p>
          <a:p>
            <a:pPr>
              <a:buFont typeface="+mj-lt"/>
              <a:buAutoNum type="arabicPeriod"/>
            </a:pPr>
            <a:endParaRPr lang="en-IN" sz="2000" dirty="0" smtClean="0"/>
          </a:p>
          <a:p>
            <a:pPr>
              <a:buFont typeface="+mj-lt"/>
              <a:buAutoNum type="arabicPeriod"/>
            </a:pPr>
            <a:r>
              <a:rPr lang="en-IN" sz="2000" b="1" dirty="0" smtClean="0"/>
              <a:t>Reasons </a:t>
            </a:r>
            <a:r>
              <a:rPr lang="en-IN" sz="2000" b="1" dirty="0"/>
              <a:t>for delay in payment</a:t>
            </a:r>
          </a:p>
          <a:p>
            <a:pPr>
              <a:buFont typeface="+mj-lt"/>
              <a:buAutoNum type="arabicPeriod"/>
            </a:pPr>
            <a:endParaRPr lang="en-IN" sz="2000" dirty="0"/>
          </a:p>
        </p:txBody>
      </p:sp>
    </p:spTree>
    <p:extLst>
      <p:ext uri="{BB962C8B-B14F-4D97-AF65-F5344CB8AC3E}">
        <p14:creationId xmlns="" xmlns:p14="http://schemas.microsoft.com/office/powerpoint/2010/main" val="27456410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Procedure</a:t>
            </a:r>
            <a:endParaRPr lang="en-IN" dirty="0"/>
          </a:p>
        </p:txBody>
      </p:sp>
      <p:sp>
        <p:nvSpPr>
          <p:cNvPr id="3" name="Content Placeholder 2"/>
          <p:cNvSpPr>
            <a:spLocks noGrp="1"/>
          </p:cNvSpPr>
          <p:nvPr>
            <p:ph idx="1"/>
          </p:nvPr>
        </p:nvSpPr>
        <p:spPr>
          <a:xfrm>
            <a:off x="609600" y="1368387"/>
            <a:ext cx="10556384" cy="4525963"/>
          </a:xfrm>
        </p:spPr>
        <p:txBody>
          <a:bodyPr>
            <a:noAutofit/>
          </a:bodyPr>
          <a:lstStyle/>
          <a:p>
            <a:pPr marL="514350" indent="-514350">
              <a:buFont typeface="+mj-lt"/>
              <a:buAutoNum type="arabicPeriod"/>
            </a:pPr>
            <a:r>
              <a:rPr lang="en-IN" sz="2000" dirty="0" smtClean="0">
                <a:effectLst/>
              </a:rPr>
              <a:t>Firstly identify your MSME registered suppliers and ask for their registration certificate.</a:t>
            </a:r>
          </a:p>
          <a:p>
            <a:pPr marL="514350" indent="-514350">
              <a:buFont typeface="+mj-lt"/>
              <a:buAutoNum type="arabicPeriod"/>
            </a:pPr>
            <a:endParaRPr lang="en-IN" sz="2000" dirty="0" smtClean="0">
              <a:effectLst/>
            </a:endParaRPr>
          </a:p>
          <a:p>
            <a:pPr marL="514350" indent="-514350">
              <a:buFont typeface="+mj-lt"/>
              <a:buAutoNum type="arabicPeriod"/>
            </a:pPr>
            <a:r>
              <a:rPr lang="en-IN" sz="2000" dirty="0" smtClean="0">
                <a:effectLst/>
              </a:rPr>
              <a:t>If there are any such suppliers who are Registered under MSME Act and if the payments to them are due for more than 45 days from the date of acceptance of the goods and services, then details of such suppliers shall be furnished in Form MSME-1</a:t>
            </a:r>
          </a:p>
          <a:p>
            <a:pPr marL="514350" indent="-514350">
              <a:buFont typeface="+mj-lt"/>
              <a:buAutoNum type="arabicPeriod"/>
            </a:pPr>
            <a:endParaRPr lang="en-IN" sz="2000" dirty="0" smtClean="0">
              <a:effectLst/>
            </a:endParaRPr>
          </a:p>
          <a:p>
            <a:pPr marL="514350" indent="-514350">
              <a:buFont typeface="+mj-lt"/>
              <a:buAutoNum type="arabicPeriod"/>
            </a:pPr>
            <a:r>
              <a:rPr lang="en-IN" sz="2000" dirty="0" smtClean="0">
                <a:effectLst/>
              </a:rPr>
              <a:t>Information required in respect of such supplier to be submitted with ROC in Form MSME-1</a:t>
            </a:r>
          </a:p>
          <a:p>
            <a:pPr marL="914400" lvl="1" indent="-514350">
              <a:buFont typeface="Wingdings" pitchFamily="2" charset="2"/>
              <a:buChar char="Ø"/>
            </a:pPr>
            <a:r>
              <a:rPr lang="en-IN" dirty="0" smtClean="0">
                <a:effectLst/>
              </a:rPr>
              <a:t>Total outstanding amount due on 22nd January 2019 [</a:t>
            </a:r>
            <a:r>
              <a:rPr lang="en-IN" i="1" dirty="0" smtClean="0">
                <a:effectLst/>
              </a:rPr>
              <a:t>For One time return, which has to be submitted by 21</a:t>
            </a:r>
            <a:r>
              <a:rPr lang="en-IN" i="1" baseline="30000" dirty="0" smtClean="0">
                <a:effectLst/>
              </a:rPr>
              <a:t>st</a:t>
            </a:r>
            <a:r>
              <a:rPr lang="en-IN" i="1" dirty="0" smtClean="0">
                <a:effectLst/>
              </a:rPr>
              <a:t>February 2019</a:t>
            </a:r>
            <a:r>
              <a:rPr lang="en-IN" dirty="0" smtClean="0">
                <a:effectLst/>
              </a:rPr>
              <a:t>]</a:t>
            </a:r>
          </a:p>
          <a:p>
            <a:pPr marL="914400" lvl="1" indent="-514350">
              <a:buFont typeface="Wingdings" pitchFamily="2" charset="2"/>
              <a:buChar char="Ø"/>
            </a:pPr>
            <a:r>
              <a:rPr lang="en-IN" dirty="0" smtClean="0">
                <a:effectLst/>
              </a:rPr>
              <a:t>Name of Supplier</a:t>
            </a:r>
          </a:p>
          <a:p>
            <a:pPr marL="914400" lvl="1" indent="-514350">
              <a:buFont typeface="Wingdings" pitchFamily="2" charset="2"/>
              <a:buChar char="Ø"/>
            </a:pPr>
            <a:r>
              <a:rPr lang="en-IN" dirty="0" smtClean="0">
                <a:effectLst/>
              </a:rPr>
              <a:t>PAN of Supplier</a:t>
            </a:r>
          </a:p>
          <a:p>
            <a:pPr marL="914400" lvl="1" indent="-514350">
              <a:buFont typeface="Wingdings" pitchFamily="2" charset="2"/>
              <a:buChar char="Ø"/>
            </a:pPr>
            <a:r>
              <a:rPr lang="en-IN" dirty="0" smtClean="0">
                <a:effectLst/>
              </a:rPr>
              <a:t>Date from which such amount is due</a:t>
            </a:r>
          </a:p>
          <a:p>
            <a:pPr marL="914400" lvl="1" indent="-514350">
              <a:buFont typeface="Wingdings" pitchFamily="2" charset="2"/>
              <a:buChar char="Ø"/>
            </a:pPr>
            <a:endParaRPr lang="en-IN" dirty="0" smtClean="0">
              <a:effectLst/>
            </a:endParaRPr>
          </a:p>
          <a:p>
            <a:pPr marL="514350" indent="-514350">
              <a:buFont typeface="+mj-lt"/>
              <a:buAutoNum type="arabicPeriod"/>
            </a:pPr>
            <a:r>
              <a:rPr lang="en-IN" sz="2000" dirty="0" smtClean="0">
                <a:effectLst/>
              </a:rPr>
              <a:t>Reasons for delay in payment</a:t>
            </a:r>
          </a:p>
          <a:p>
            <a:pPr marL="514350" indent="-514350">
              <a:buFont typeface="+mj-lt"/>
              <a:buAutoNum type="arabicPeriod"/>
            </a:pPr>
            <a:endParaRPr lang="en-IN" sz="2000" dirty="0"/>
          </a:p>
        </p:txBody>
      </p:sp>
    </p:spTree>
    <p:extLst>
      <p:ext uri="{BB962C8B-B14F-4D97-AF65-F5344CB8AC3E}">
        <p14:creationId xmlns="" xmlns:p14="http://schemas.microsoft.com/office/powerpoint/2010/main" val="9054492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9438"/>
            <a:ext cx="10556384" cy="1143000"/>
          </a:xfrm>
        </p:spPr>
        <p:txBody>
          <a:bodyPr>
            <a:normAutofit fontScale="90000"/>
          </a:bodyPr>
          <a:lstStyle/>
          <a:p>
            <a:r>
              <a:rPr lang="en-IN" b="1" dirty="0"/>
              <a:t>What is the Penalty for Non-Filing of Form MSME-1 ?</a:t>
            </a:r>
            <a:endParaRPr lang="en-IN" dirty="0"/>
          </a:p>
        </p:txBody>
      </p:sp>
      <p:sp>
        <p:nvSpPr>
          <p:cNvPr id="3" name="Content Placeholder 2"/>
          <p:cNvSpPr>
            <a:spLocks noGrp="1"/>
          </p:cNvSpPr>
          <p:nvPr>
            <p:ph idx="1"/>
          </p:nvPr>
        </p:nvSpPr>
        <p:spPr>
          <a:xfrm>
            <a:off x="609600" y="2040323"/>
            <a:ext cx="10556383" cy="4525963"/>
          </a:xfrm>
        </p:spPr>
        <p:txBody>
          <a:bodyPr>
            <a:normAutofit/>
          </a:bodyPr>
          <a:lstStyle/>
          <a:p>
            <a:r>
              <a:rPr lang="en-IN" sz="2000" dirty="0"/>
              <a:t>Non-compliance will lead to punishment and penalty under the provision of the Companies Act. As per Penalty Provision of Section 405 (4) of the Companies Act, 2013 Fine will be as follows </a:t>
            </a:r>
            <a:r>
              <a:rPr lang="en-IN" sz="2000" dirty="0" smtClean="0"/>
              <a:t>:</a:t>
            </a:r>
          </a:p>
          <a:p>
            <a:endParaRPr lang="en-IN" sz="2000" dirty="0"/>
          </a:p>
          <a:p>
            <a:r>
              <a:rPr lang="en-IN" sz="2000" b="1" u="sng" dirty="0"/>
              <a:t>On Company</a:t>
            </a:r>
            <a:r>
              <a:rPr lang="en-IN" sz="2000" b="1" dirty="0"/>
              <a:t> </a:t>
            </a:r>
            <a:r>
              <a:rPr lang="en-IN" sz="2000" dirty="0"/>
              <a:t>– </a:t>
            </a:r>
            <a:r>
              <a:rPr lang="en-IN" sz="2000" dirty="0" err="1"/>
              <a:t>upto</a:t>
            </a:r>
            <a:r>
              <a:rPr lang="en-IN" sz="2000" dirty="0"/>
              <a:t> </a:t>
            </a:r>
            <a:r>
              <a:rPr lang="en-IN" sz="2000" dirty="0" err="1"/>
              <a:t>Rs</a:t>
            </a:r>
            <a:r>
              <a:rPr lang="en-IN" sz="2000" dirty="0"/>
              <a:t>. </a:t>
            </a:r>
            <a:r>
              <a:rPr lang="en-IN" sz="2000" dirty="0" smtClean="0"/>
              <a:t>25,000</a:t>
            </a:r>
          </a:p>
          <a:p>
            <a:endParaRPr lang="en-IN" sz="2000" dirty="0"/>
          </a:p>
          <a:p>
            <a:r>
              <a:rPr lang="en-IN" sz="2000" b="1" u="sng" dirty="0"/>
              <a:t>On Directors, CFO and </a:t>
            </a:r>
            <a:r>
              <a:rPr lang="en-IN" sz="2000" b="1" u="sng" dirty="0" smtClean="0"/>
              <a:t>CS</a:t>
            </a:r>
          </a:p>
          <a:p>
            <a:endParaRPr lang="en-IN" sz="2000" dirty="0"/>
          </a:p>
          <a:p>
            <a:pPr lvl="1">
              <a:buFont typeface="Wingdings" pitchFamily="2" charset="2"/>
              <a:buChar char="q"/>
            </a:pPr>
            <a:r>
              <a:rPr lang="en-IN" sz="1800" dirty="0"/>
              <a:t>Imprisonment – up to 6 Months </a:t>
            </a:r>
            <a:r>
              <a:rPr lang="en-IN" sz="1800" dirty="0" smtClean="0"/>
              <a:t>or</a:t>
            </a:r>
          </a:p>
          <a:p>
            <a:pPr>
              <a:buFont typeface="Wingdings" pitchFamily="2" charset="2"/>
              <a:buChar char="q"/>
            </a:pPr>
            <a:endParaRPr lang="en-IN" sz="2000" dirty="0"/>
          </a:p>
          <a:p>
            <a:pPr lvl="1">
              <a:buFont typeface="Wingdings" pitchFamily="2" charset="2"/>
              <a:buChar char="q"/>
            </a:pPr>
            <a:r>
              <a:rPr lang="en-IN" sz="1800" dirty="0"/>
              <a:t>Fine – not less than </a:t>
            </a:r>
            <a:r>
              <a:rPr lang="en-IN" sz="1800" dirty="0" err="1"/>
              <a:t>Rs</a:t>
            </a:r>
            <a:r>
              <a:rPr lang="en-IN" sz="1800" dirty="0"/>
              <a:t>. 25,000 </a:t>
            </a:r>
            <a:r>
              <a:rPr lang="en-IN" sz="1800" dirty="0" err="1"/>
              <a:t>upto</a:t>
            </a:r>
            <a:r>
              <a:rPr lang="en-IN" sz="1800" dirty="0"/>
              <a:t> </a:t>
            </a:r>
            <a:r>
              <a:rPr lang="en-IN" sz="1800" dirty="0" err="1"/>
              <a:t>Rs</a:t>
            </a:r>
            <a:r>
              <a:rPr lang="en-IN" sz="1800" dirty="0"/>
              <a:t>. 3,00,000 per person</a:t>
            </a:r>
          </a:p>
          <a:p>
            <a:endParaRPr lang="en-IN" sz="2000" dirty="0"/>
          </a:p>
        </p:txBody>
      </p:sp>
    </p:spTree>
    <p:extLst>
      <p:ext uri="{BB962C8B-B14F-4D97-AF65-F5344CB8AC3E}">
        <p14:creationId xmlns="" xmlns:p14="http://schemas.microsoft.com/office/powerpoint/2010/main" val="21697538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Exemption</a:t>
            </a:r>
            <a:endParaRPr lang="en-IN" dirty="0"/>
          </a:p>
        </p:txBody>
      </p:sp>
      <p:sp>
        <p:nvSpPr>
          <p:cNvPr id="5" name="Rectangle 1"/>
          <p:cNvSpPr>
            <a:spLocks noChangeArrowheads="1"/>
          </p:cNvSpPr>
          <p:nvPr/>
        </p:nvSpPr>
        <p:spPr bwMode="auto">
          <a:xfrm>
            <a:off x="623886" y="1274095"/>
            <a:ext cx="10477703" cy="46807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r>
              <a:rPr kumimoji="0" lang="en-US" sz="2000" b="0" i="0" u="none" strike="noStrike" cap="none" normalizeH="0" baseline="0" dirty="0" smtClean="0">
                <a:ln>
                  <a:noFill/>
                </a:ln>
                <a:solidFill>
                  <a:schemeClr val="tx1"/>
                </a:solidFill>
                <a:effectLst/>
                <a:cs typeface="Arial" pitchFamily="34" charset="0"/>
              </a:rPr>
              <a:t>Form MSME-1 is </a:t>
            </a:r>
            <a:r>
              <a:rPr kumimoji="0" lang="en-US" sz="2000" b="1" i="0" u="none" strike="noStrike" cap="none" normalizeH="0" baseline="0" dirty="0" smtClean="0">
                <a:ln>
                  <a:noFill/>
                </a:ln>
                <a:solidFill>
                  <a:schemeClr val="tx1"/>
                </a:solidFill>
                <a:effectLst/>
                <a:cs typeface="Arial" pitchFamily="34" charset="0"/>
              </a:rPr>
              <a:t>not applicable in the case of Medium Enterprises;</a:t>
            </a: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endParaRPr kumimoji="0" lang="en-US" sz="2000" b="0" i="0" u="none" strike="noStrike" cap="none" normalizeH="0" baseline="0" dirty="0" smtClean="0">
              <a:ln>
                <a:noFill/>
              </a:ln>
              <a:solidFill>
                <a:schemeClr val="tx1"/>
              </a:solidFill>
              <a:effectLst/>
              <a:cs typeface="Arial" pitchFamily="34" charset="0"/>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endParaRPr kumimoji="0" lang="en-US" sz="2000" b="0" i="0" u="none" strike="noStrike" cap="none" normalizeH="0" baseline="0" dirty="0" smtClean="0">
              <a:ln>
                <a:noFill/>
              </a:ln>
              <a:solidFill>
                <a:schemeClr val="tx1"/>
              </a:solidFill>
              <a:effectLst/>
              <a:cs typeface="Arial" pitchFamily="34" charset="0"/>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endParaRPr lang="en-US" sz="2000" dirty="0">
              <a:cs typeface="Arial" pitchFamily="34" charset="0"/>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endParaRPr kumimoji="0" lang="en-US" sz="2000" b="0" i="0" u="none" strike="noStrike" cap="none" normalizeH="0" baseline="0" dirty="0" smtClean="0">
              <a:ln>
                <a:noFill/>
              </a:ln>
              <a:solidFill>
                <a:schemeClr val="tx1"/>
              </a:solidFill>
              <a:effectLst/>
              <a:cs typeface="Arial" pitchFamily="34" charset="0"/>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endParaRPr lang="en-US" sz="2000" dirty="0">
              <a:cs typeface="Arial" pitchFamily="34" charset="0"/>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endParaRPr kumimoji="0" lang="en-US" sz="2000" b="0" i="0" u="none" strike="noStrike" cap="none" normalizeH="0" baseline="0" dirty="0" smtClean="0">
              <a:ln>
                <a:noFill/>
              </a:ln>
              <a:solidFill>
                <a:schemeClr val="tx1"/>
              </a:solidFill>
              <a:effectLst/>
              <a:cs typeface="Arial" pitchFamily="34" charset="0"/>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endParaRPr lang="en-US" sz="2000" dirty="0">
              <a:cs typeface="Arial" pitchFamily="34" charset="0"/>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endParaRPr kumimoji="0" lang="en-US" sz="2000" b="0" i="0" u="none" strike="noStrike" cap="none" normalizeH="0" baseline="0" dirty="0" smtClean="0">
              <a:ln>
                <a:noFill/>
              </a:ln>
              <a:solidFill>
                <a:schemeClr val="tx1"/>
              </a:solidFill>
              <a:effectLst/>
              <a:cs typeface="Arial" pitchFamily="34" charset="0"/>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endParaRPr kumimoji="0" lang="en-US" sz="2000" b="0" i="0" u="none" strike="noStrike" cap="none" normalizeH="0" baseline="0" dirty="0" smtClean="0">
              <a:ln>
                <a:noFill/>
              </a:ln>
              <a:solidFill>
                <a:schemeClr val="tx1"/>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000" b="0" i="0" u="none" strike="noStrike" cap="none" normalizeH="0" baseline="0" dirty="0" smtClean="0">
                <a:ln>
                  <a:noFill/>
                </a:ln>
                <a:solidFill>
                  <a:schemeClr val="tx1"/>
                </a:solidFill>
                <a:effectLst/>
                <a:cs typeface="Arial" pitchFamily="34" charset="0"/>
              </a:rPr>
              <a:t>This Rule applicable only for those Specified Companies whose payment </a:t>
            </a:r>
            <a:r>
              <a:rPr kumimoji="0" lang="en-US" sz="2000" b="1" i="0" u="none" strike="noStrike" cap="none" normalizeH="0" baseline="0" dirty="0" smtClean="0">
                <a:ln>
                  <a:noFill/>
                </a:ln>
                <a:solidFill>
                  <a:schemeClr val="tx1"/>
                </a:solidFill>
                <a:effectLst/>
                <a:cs typeface="Arial" pitchFamily="34" charset="0"/>
              </a:rPr>
              <a:t>to Micro &amp; Small Enterprises exceed 45 days</a:t>
            </a:r>
            <a:r>
              <a:rPr kumimoji="0" lang="en-US" sz="2000" b="0" i="0" u="none" strike="noStrike" cap="none" normalizeH="0" baseline="0" dirty="0" smtClean="0">
                <a:ln>
                  <a:noFill/>
                </a:ln>
                <a:solidFill>
                  <a:schemeClr val="tx1"/>
                </a:solidFill>
                <a:effectLst/>
                <a:cs typeface="Arial" pitchFamily="34" charset="0"/>
              </a:rPr>
              <a:t> from the date of acceptance or the date of deemed acceptance of the goods or services as per the provisions of section 9 of the MSME Development Act, 2006;</a:t>
            </a: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000" b="0" i="0" u="none" strike="noStrike" cap="none" normalizeH="0" baseline="0" dirty="0" smtClean="0">
                <a:ln>
                  <a:noFill/>
                </a:ln>
                <a:solidFill>
                  <a:schemeClr val="tx1"/>
                </a:solidFill>
                <a:effectLst/>
                <a:cs typeface="Arial" pitchFamily="34" charset="0"/>
              </a:rPr>
              <a:t>If </a:t>
            </a:r>
            <a:r>
              <a:rPr kumimoji="0" lang="en-US" sz="2000" b="1" i="0" u="none" strike="noStrike" cap="none" normalizeH="0" baseline="0" dirty="0" smtClean="0">
                <a:ln>
                  <a:noFill/>
                </a:ln>
                <a:solidFill>
                  <a:schemeClr val="tx1"/>
                </a:solidFill>
                <a:effectLst/>
                <a:cs typeface="Arial" pitchFamily="34" charset="0"/>
              </a:rPr>
              <a:t>payment Exceed 45 days but supplier/Creditors given a declaration </a:t>
            </a:r>
            <a:r>
              <a:rPr kumimoji="0" lang="en-US" sz="2000" b="0" i="0" u="none" strike="noStrike" cap="none" normalizeH="0" baseline="0" dirty="0" smtClean="0">
                <a:ln>
                  <a:noFill/>
                </a:ln>
                <a:solidFill>
                  <a:schemeClr val="tx1"/>
                </a:solidFill>
                <a:effectLst/>
                <a:cs typeface="Arial" pitchFamily="34" charset="0"/>
              </a:rPr>
              <a:t>that they do not fall under Micro or small Enterprises.</a:t>
            </a:r>
            <a:endParaRPr kumimoji="0" lang="en-US" sz="1600" b="0" i="0" u="none" strike="noStrike" cap="none" normalizeH="0" baseline="0" dirty="0" smtClean="0">
              <a:ln>
                <a:noFill/>
              </a:ln>
              <a:solidFill>
                <a:schemeClr val="tx1"/>
              </a:solidFill>
              <a:effectLst/>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209283406"/>
              </p:ext>
            </p:extLst>
          </p:nvPr>
        </p:nvGraphicFramePr>
        <p:xfrm>
          <a:off x="1139259" y="2061028"/>
          <a:ext cx="9419772" cy="2036650"/>
        </p:xfrm>
        <a:graphic>
          <a:graphicData uri="http://schemas.openxmlformats.org/drawingml/2006/table">
            <a:tbl>
              <a:tblPr/>
              <a:tblGrid>
                <a:gridCol w="2416742"/>
                <a:gridCol w="4003619"/>
                <a:gridCol w="2999411"/>
              </a:tblGrid>
              <a:tr h="1018325">
                <a:tc>
                  <a:txBody>
                    <a:bodyPr/>
                    <a:lstStyle/>
                    <a:p>
                      <a:pPr algn="ctr"/>
                      <a:r>
                        <a:rPr lang="en-IN" dirty="0">
                          <a:solidFill>
                            <a:schemeClr val="bg1"/>
                          </a:solidFill>
                        </a:rPr>
                        <a:t>Particulars</a:t>
                      </a:r>
                    </a:p>
                    <a:p>
                      <a:pPr algn="ctr"/>
                      <a:r>
                        <a:rPr lang="en-IN" dirty="0">
                          <a:solidFill>
                            <a:schemeClr val="bg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IN" dirty="0">
                          <a:solidFill>
                            <a:schemeClr val="bg1"/>
                          </a:solidFill>
                        </a:rPr>
                        <a:t> Manufacturing Sector  (Investment in plant &amp; machinery)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IN" dirty="0">
                          <a:solidFill>
                            <a:schemeClr val="bg1"/>
                          </a:solidFill>
                        </a:rPr>
                        <a:t>Service Sector  (Investment in equipment)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018325">
                <a:tc>
                  <a:txBody>
                    <a:bodyPr/>
                    <a:lstStyle/>
                    <a:p>
                      <a:pPr algn="ctr"/>
                      <a:r>
                        <a:rPr lang="en-IN" dirty="0"/>
                        <a:t>Medium Enterprises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b="1" dirty="0"/>
                        <a:t>More than </a:t>
                      </a:r>
                      <a:r>
                        <a:rPr lang="en-IN" b="1" dirty="0" err="1"/>
                        <a:t>Rs</a:t>
                      </a:r>
                      <a:r>
                        <a:rPr lang="en-IN" b="1" dirty="0"/>
                        <a:t>. 5 </a:t>
                      </a:r>
                      <a:r>
                        <a:rPr lang="en-IN" b="1" dirty="0" err="1"/>
                        <a:t>Crore</a:t>
                      </a:r>
                      <a:r>
                        <a:rPr lang="en-IN" b="1" dirty="0"/>
                        <a:t> but does not exceed </a:t>
                      </a:r>
                      <a:r>
                        <a:rPr lang="en-IN" b="1" dirty="0" err="1"/>
                        <a:t>Rs</a:t>
                      </a:r>
                      <a:r>
                        <a:rPr lang="en-IN" b="1" dirty="0"/>
                        <a:t>. 10 </a:t>
                      </a:r>
                      <a:r>
                        <a:rPr lang="en-IN" b="1" dirty="0" err="1"/>
                        <a:t>Crore</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b="1" dirty="0"/>
                        <a:t>More than </a:t>
                      </a:r>
                      <a:r>
                        <a:rPr lang="en-IN" b="1" dirty="0" err="1"/>
                        <a:t>Rs</a:t>
                      </a:r>
                      <a:r>
                        <a:rPr lang="en-IN" b="1" dirty="0"/>
                        <a:t>. 2 </a:t>
                      </a:r>
                      <a:r>
                        <a:rPr lang="en-IN" b="1" dirty="0" err="1"/>
                        <a:t>Crore</a:t>
                      </a:r>
                      <a:r>
                        <a:rPr lang="en-IN" b="1" dirty="0"/>
                        <a:t> but does not exceed </a:t>
                      </a:r>
                      <a:r>
                        <a:rPr lang="en-IN" b="1" dirty="0" err="1"/>
                        <a:t>Rs</a:t>
                      </a:r>
                      <a:r>
                        <a:rPr lang="en-IN" b="1" dirty="0"/>
                        <a:t>. 5 </a:t>
                      </a:r>
                      <a:r>
                        <a:rPr lang="en-IN" b="1" dirty="0" err="1"/>
                        <a:t>Crore</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8150937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half" idx="1"/>
          </p:nvPr>
        </p:nvPicPr>
        <p:blipFill rotWithShape="1">
          <a:blip r:embed="rId2" cstate="print">
            <a:extLst>
              <a:ext uri="{28A0092B-C50C-407E-A947-70E740481C1C}">
                <a14:useLocalDpi xmlns="" xmlns:a14="http://schemas.microsoft.com/office/drawing/2010/main" val="0"/>
              </a:ext>
            </a:extLst>
          </a:blip>
          <a:srcRect l="32923" t="10311" r="33803" b="5141"/>
          <a:stretch/>
        </p:blipFill>
        <p:spPr bwMode="auto">
          <a:xfrm>
            <a:off x="656821" y="206062"/>
            <a:ext cx="4520485" cy="645783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Grp="1" noChangeAspect="1" noChangeArrowheads="1"/>
          </p:cNvPicPr>
          <p:nvPr>
            <p:ph sz="half" idx="2"/>
          </p:nvPr>
        </p:nvPicPr>
        <p:blipFill rotWithShape="1">
          <a:blip r:embed="rId3" cstate="print">
            <a:extLst>
              <a:ext uri="{28A0092B-C50C-407E-A947-70E740481C1C}">
                <a14:useLocalDpi xmlns="" xmlns:a14="http://schemas.microsoft.com/office/drawing/2010/main" val="0"/>
              </a:ext>
            </a:extLst>
          </a:blip>
          <a:srcRect l="32336" t="10311" r="33861" b="5611"/>
          <a:stretch/>
        </p:blipFill>
        <p:spPr bwMode="auto">
          <a:xfrm>
            <a:off x="5892192" y="232723"/>
            <a:ext cx="4604090" cy="643853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title"/>
          </p:nvPr>
        </p:nvSpPr>
        <p:spPr>
          <a:xfrm rot="16200000">
            <a:off x="8993746" y="2288145"/>
            <a:ext cx="5486402" cy="910107"/>
          </a:xfrm>
        </p:spPr>
        <p:txBody>
          <a:bodyPr vert="wordArtVert">
            <a:normAutofit fontScale="90000"/>
          </a:bodyPr>
          <a:lstStyle/>
          <a:p>
            <a:r>
              <a:rPr lang="en-IN" sz="3200" dirty="0" smtClean="0">
                <a:solidFill>
                  <a:srgbClr val="FFC000"/>
                </a:solidFill>
              </a:rPr>
              <a:t>FORMM  SME-1</a:t>
            </a:r>
            <a:endParaRPr lang="en-IN" sz="3200" dirty="0">
              <a:solidFill>
                <a:srgbClr val="FFC000"/>
              </a:solidFill>
            </a:endParaRPr>
          </a:p>
        </p:txBody>
      </p:sp>
    </p:spTree>
    <p:extLst>
      <p:ext uri="{BB962C8B-B14F-4D97-AF65-F5344CB8AC3E}">
        <p14:creationId xmlns="" xmlns:p14="http://schemas.microsoft.com/office/powerpoint/2010/main" val="1080508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DPT-3</a:t>
            </a:r>
            <a:r>
              <a:rPr lang="en-GB" b="1" dirty="0" smtClean="0">
                <a:latin typeface="+mn-lt"/>
              </a:rPr>
              <a:t> </a:t>
            </a:r>
            <a:endParaRPr lang="en-IN" b="1" dirty="0">
              <a:latin typeface="+mn-lt"/>
            </a:endParaRPr>
          </a:p>
        </p:txBody>
      </p:sp>
      <p:sp>
        <p:nvSpPr>
          <p:cNvPr id="3" name="Content Placeholder 2"/>
          <p:cNvSpPr>
            <a:spLocks noGrp="1"/>
          </p:cNvSpPr>
          <p:nvPr>
            <p:ph idx="1"/>
          </p:nvPr>
        </p:nvSpPr>
        <p:spPr/>
        <p:txBody>
          <a:bodyPr>
            <a:normAutofit/>
          </a:bodyPr>
          <a:lstStyle/>
          <a:p>
            <a:pPr marL="0" indent="0">
              <a:buNone/>
            </a:pPr>
            <a:r>
              <a:rPr lang="en-GB" sz="2000" dirty="0" smtClean="0"/>
              <a:t>As per </a:t>
            </a:r>
            <a:r>
              <a:rPr lang="en-GB" sz="2000" b="1" dirty="0" smtClean="0"/>
              <a:t>Rule 16A(3) of the Companies (Acceptance of deposit) Rules, 2014</a:t>
            </a:r>
            <a:r>
              <a:rPr lang="en-GB" sz="2000" dirty="0" smtClean="0"/>
              <a:t> "</a:t>
            </a:r>
            <a:r>
              <a:rPr lang="en-GB" sz="2000" i="1" dirty="0" smtClean="0"/>
              <a:t>every company other than Government company shall file a onetime return of outstanding receipt of money or loan by a company but not considered as deposits, in terms of clause (c) of sub-rule 1 of rule 2 from the 01</a:t>
            </a:r>
            <a:r>
              <a:rPr lang="en-GB" sz="2000" i="1" baseline="30000" dirty="0" smtClean="0"/>
              <a:t>st</a:t>
            </a:r>
            <a:r>
              <a:rPr lang="en-GB" sz="2000" i="1" dirty="0" smtClean="0"/>
              <a:t> April, 2014 to the date of publication of the notification in the Official Gazette, as specified in Form DPT-3 within ninety days from the date of said publication of this notification along with the fee as provided in the Companies (Registration Offices and Fees) Rules, 2014</a:t>
            </a:r>
            <a:r>
              <a:rPr lang="en-GB" sz="2000" dirty="0" smtClean="0"/>
              <a:t>".</a:t>
            </a:r>
          </a:p>
          <a:p>
            <a:pPr marL="0" indent="0">
              <a:buNone/>
            </a:pPr>
            <a:endParaRPr lang="en-GB" sz="2000" dirty="0" smtClean="0"/>
          </a:p>
          <a:p>
            <a:pPr marL="0" indent="0"/>
            <a:r>
              <a:rPr lang="en-GB" sz="2000" dirty="0" smtClean="0"/>
              <a:t>Data on deposits should be filed up to 31st March, 2019</a:t>
            </a:r>
          </a:p>
          <a:p>
            <a:pPr marL="0" indent="0">
              <a:buNone/>
            </a:pPr>
            <a:endParaRPr lang="en-GB" sz="2000" dirty="0" smtClean="0"/>
          </a:p>
          <a:p>
            <a:pPr marL="0" indent="0">
              <a:buNone/>
            </a:pPr>
            <a:r>
              <a:rPr lang="en-GB" sz="2000" dirty="0" smtClean="0"/>
              <a:t>Pending the deployment of DPT-3 Form on MCA 21 portal and in order to avoid inconvenience to stakeholders on account of various factors, it is stated that the additional fee, as provided under the Companies (Registration Offices and Fees) Rules, 2014, shall be levied after 30 days from the date of deployment of the DPT- 3 form on MCA 21 portal. </a:t>
            </a:r>
            <a:endParaRPr lang="en-IN" sz="2000" dirty="0" smtClean="0"/>
          </a:p>
          <a:p>
            <a:pPr marL="0" indent="0">
              <a:buNone/>
            </a:pPr>
            <a:endParaRPr lang="en-IN" sz="2000" dirty="0"/>
          </a:p>
        </p:txBody>
      </p:sp>
    </p:spTree>
    <p:extLst>
      <p:ext uri="{BB962C8B-B14F-4D97-AF65-F5344CB8AC3E}">
        <p14:creationId xmlns="" xmlns:p14="http://schemas.microsoft.com/office/powerpoint/2010/main" val="33513013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noFill/>
        </p:spPr>
        <p:txBody>
          <a:bodyPr vert="horz" lIns="91440" tIns="45720" rIns="91440" bIns="45720" rtlCol="0" anchor="ctr">
            <a:noAutofit/>
          </a:bodyPr>
          <a:lstStyle/>
          <a:p>
            <a:pPr algn="ctr"/>
            <a:r>
              <a:rPr lang="en-IN" sz="11500" dirty="0"/>
              <a:t>FORM BEN</a:t>
            </a:r>
          </a:p>
        </p:txBody>
      </p:sp>
    </p:spTree>
    <p:extLst>
      <p:ext uri="{BB962C8B-B14F-4D97-AF65-F5344CB8AC3E}">
        <p14:creationId xmlns="" xmlns:p14="http://schemas.microsoft.com/office/powerpoint/2010/main" val="19374320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098" y="298388"/>
            <a:ext cx="10972800" cy="1143000"/>
          </a:xfrm>
        </p:spPr>
        <p:txBody>
          <a:bodyPr/>
          <a:lstStyle/>
          <a:p>
            <a:r>
              <a:rPr lang="en-IN" dirty="0" smtClean="0"/>
              <a:t>Form BEN</a:t>
            </a:r>
            <a:endParaRPr lang="en-IN" dirty="0"/>
          </a:p>
        </p:txBody>
      </p:sp>
      <p:sp>
        <p:nvSpPr>
          <p:cNvPr id="3" name="Content Placeholder 2"/>
          <p:cNvSpPr>
            <a:spLocks noGrp="1"/>
          </p:cNvSpPr>
          <p:nvPr>
            <p:ph idx="1"/>
          </p:nvPr>
        </p:nvSpPr>
        <p:spPr/>
        <p:txBody>
          <a:bodyPr>
            <a:noAutofit/>
          </a:bodyPr>
          <a:lstStyle/>
          <a:p>
            <a:pPr>
              <a:buFont typeface="+mj-lt"/>
              <a:buAutoNum type="arabicPeriod"/>
            </a:pPr>
            <a:r>
              <a:rPr lang="en-IN" sz="2000" dirty="0" smtClean="0"/>
              <a:t> These rules may be called the Companies (Significant Beneficial Owners) Amendment Rules, 2019. </a:t>
            </a:r>
          </a:p>
          <a:p>
            <a:pPr>
              <a:buFont typeface="+mj-lt"/>
              <a:buAutoNum type="arabicPeriod"/>
            </a:pPr>
            <a:endParaRPr lang="en-IN" sz="2000" dirty="0" smtClean="0"/>
          </a:p>
          <a:p>
            <a:pPr>
              <a:buFont typeface="+mj-lt"/>
              <a:buAutoNum type="arabicPeriod"/>
            </a:pPr>
            <a:r>
              <a:rPr lang="en-IN" sz="2000" dirty="0" smtClean="0"/>
              <a:t> In the Companies (Significant Beneficial Owners) Rules, 2018, in rule 2, in sub-rule (1), for clauses (b) to (e), the following clauses shall be substituted, namely:- </a:t>
            </a:r>
          </a:p>
          <a:p>
            <a:pPr marL="457200" lvl="1" indent="0">
              <a:buNone/>
            </a:pPr>
            <a:r>
              <a:rPr lang="en-IN" sz="1800" dirty="0" smtClean="0"/>
              <a:t>(b) “control” means control as defined in clause (27) of section 2 of the Act; </a:t>
            </a:r>
          </a:p>
          <a:p>
            <a:pPr marL="457200" lvl="1" indent="0">
              <a:buNone/>
            </a:pPr>
            <a:r>
              <a:rPr lang="en-IN" sz="1800" dirty="0" smtClean="0"/>
              <a:t>(c) "form" means the form specified in Annexure to these rules; </a:t>
            </a:r>
          </a:p>
          <a:p>
            <a:pPr marL="457200" lvl="1" indent="0">
              <a:buNone/>
            </a:pPr>
            <a:r>
              <a:rPr lang="en-IN" sz="1800" dirty="0" smtClean="0"/>
              <a:t>(d) “majority stake” means;- </a:t>
            </a:r>
          </a:p>
          <a:p>
            <a:pPr marL="1428750" lvl="2" indent="-514350">
              <a:buFont typeface="+mj-lt"/>
              <a:buAutoNum type="romanLcPeriod"/>
            </a:pPr>
            <a:r>
              <a:rPr lang="en-IN" dirty="0" smtClean="0"/>
              <a:t>holding more than one-half of the equity share capital in the body corporate;  or </a:t>
            </a:r>
          </a:p>
          <a:p>
            <a:pPr marL="1428750" lvl="2" indent="-514350">
              <a:buFont typeface="+mj-lt"/>
              <a:buAutoNum type="romanLcPeriod"/>
            </a:pPr>
            <a:r>
              <a:rPr lang="en-IN" dirty="0" smtClean="0"/>
              <a:t>holding more than one-half of the voting rights in the body corporate;     or </a:t>
            </a:r>
          </a:p>
          <a:p>
            <a:pPr marL="1428750" lvl="2" indent="-514350">
              <a:buFont typeface="+mj-lt"/>
              <a:buAutoNum type="romanLcPeriod"/>
            </a:pPr>
            <a:r>
              <a:rPr lang="en-IN" dirty="0" smtClean="0"/>
              <a:t>having the right to receive or participate in more than one-half of the distributable dividend or any other distribution by the body corporate; </a:t>
            </a:r>
          </a:p>
          <a:p>
            <a:pPr marL="400050" lvl="1" indent="0">
              <a:buNone/>
            </a:pPr>
            <a:r>
              <a:rPr lang="en-IN" sz="1800" dirty="0" smtClean="0"/>
              <a:t>(e) “partnership entity” means a partnership firm registered under the Indian Partnership Act, 1932 (9 of 1932) or a limited liability partnership registered under the Limited Liability Partnership Act, 2008 (6 of 2009); </a:t>
            </a:r>
          </a:p>
        </p:txBody>
      </p:sp>
    </p:spTree>
    <p:extLst>
      <p:ext uri="{BB962C8B-B14F-4D97-AF65-F5344CB8AC3E}">
        <p14:creationId xmlns="" xmlns:p14="http://schemas.microsoft.com/office/powerpoint/2010/main" val="33483620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Form BEN</a:t>
            </a:r>
            <a:endParaRPr lang="en-IN" dirty="0"/>
          </a:p>
        </p:txBody>
      </p:sp>
      <p:sp>
        <p:nvSpPr>
          <p:cNvPr id="3" name="Content Placeholder 2"/>
          <p:cNvSpPr>
            <a:spLocks noGrp="1"/>
          </p:cNvSpPr>
          <p:nvPr>
            <p:ph idx="1"/>
          </p:nvPr>
        </p:nvSpPr>
        <p:spPr/>
        <p:txBody>
          <a:bodyPr>
            <a:noAutofit/>
          </a:bodyPr>
          <a:lstStyle/>
          <a:p>
            <a:pPr marL="400050" lvl="1" indent="0">
              <a:buNone/>
            </a:pPr>
            <a:r>
              <a:rPr lang="en-IN" sz="1900" dirty="0" smtClean="0"/>
              <a:t>(f) “reporting company” means a company as defined in clause (20) of section 2 of the Act, required  to comply with the requirements of section 90 of the Act; </a:t>
            </a:r>
          </a:p>
          <a:p>
            <a:pPr marL="400050" lvl="1" indent="0">
              <a:buNone/>
            </a:pPr>
            <a:r>
              <a:rPr lang="en-IN" sz="1900" dirty="0" smtClean="0"/>
              <a:t>(g) “section” means a section of the Act; </a:t>
            </a:r>
          </a:p>
          <a:p>
            <a:pPr marL="400050" lvl="1" indent="0">
              <a:buNone/>
            </a:pPr>
            <a:r>
              <a:rPr lang="en-IN" sz="1900" dirty="0" smtClean="0"/>
              <a:t>(h) “significant beneficial owner” in relation to a reporting company means an individual referred to in subsection (1) of section 90, who acting alone or together, or through one or more persons or trust, possesses one or more of the following rights or entitlements in such reporting company, namely:- </a:t>
            </a:r>
          </a:p>
          <a:p>
            <a:pPr marL="857250" lvl="1" indent="-400050">
              <a:buFont typeface="+mj-lt"/>
              <a:buAutoNum type="romanLcPeriod"/>
            </a:pPr>
            <a:r>
              <a:rPr lang="en-IN" sz="1900" dirty="0" smtClean="0"/>
              <a:t>holds indirectly, or together with any direct holdings, not less than ten per cent. of the shares; </a:t>
            </a:r>
          </a:p>
          <a:p>
            <a:pPr marL="857250" lvl="1" indent="-400050">
              <a:buFont typeface="+mj-lt"/>
              <a:buAutoNum type="romanLcPeriod"/>
            </a:pPr>
            <a:r>
              <a:rPr lang="en-IN" sz="1900" dirty="0" smtClean="0"/>
              <a:t>holds indirectly, or together with any direct holdings, not less than ten per cent.  of the voting rights in the shares; </a:t>
            </a:r>
          </a:p>
          <a:p>
            <a:pPr marL="857250" lvl="1" indent="-400050">
              <a:buFont typeface="+mj-lt"/>
              <a:buAutoNum type="romanLcPeriod"/>
            </a:pPr>
            <a:r>
              <a:rPr lang="en-IN" sz="1900" dirty="0" smtClean="0"/>
              <a:t>has right to receive or participate in not less than ten per cent. of the total distributable dividend, or any other distribution, in a financial year through indirect holdings alone, or together with any direct holdings; </a:t>
            </a:r>
          </a:p>
          <a:p>
            <a:pPr marL="857250" lvl="1" indent="-400050">
              <a:buFont typeface="+mj-lt"/>
              <a:buAutoNum type="romanLcPeriod"/>
            </a:pPr>
            <a:r>
              <a:rPr lang="en-IN" sz="1900" dirty="0" smtClean="0"/>
              <a:t>has right to exercise, or actually exercises, significant influence or control, in any manner other than through direct holdings alone: </a:t>
            </a:r>
          </a:p>
          <a:p>
            <a:endParaRPr lang="en-IN" sz="1900" dirty="0"/>
          </a:p>
        </p:txBody>
      </p:sp>
    </p:spTree>
    <p:extLst>
      <p:ext uri="{BB962C8B-B14F-4D97-AF65-F5344CB8AC3E}">
        <p14:creationId xmlns="" xmlns:p14="http://schemas.microsoft.com/office/powerpoint/2010/main" val="16299328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Who is a Significant Beneficial Owner(SBO)?</a:t>
            </a:r>
            <a:endParaRPr lang="en-IN" dirty="0"/>
          </a:p>
        </p:txBody>
      </p:sp>
      <p:sp>
        <p:nvSpPr>
          <p:cNvPr id="3" name="Content Placeholder 2"/>
          <p:cNvSpPr>
            <a:spLocks noGrp="1"/>
          </p:cNvSpPr>
          <p:nvPr>
            <p:ph idx="1"/>
          </p:nvPr>
        </p:nvSpPr>
        <p:spPr/>
        <p:txBody>
          <a:bodyPr>
            <a:normAutofit fontScale="92500"/>
          </a:bodyPr>
          <a:lstStyle/>
          <a:p>
            <a:pPr marL="0" indent="0">
              <a:buNone/>
            </a:pPr>
            <a:r>
              <a:rPr lang="en-IN" dirty="0" smtClean="0">
                <a:effectLst/>
              </a:rPr>
              <a:t>A person is considered as a Significant Beneficial Owner (SBO) if he/she, whether acting alone, together or through one or more individuals or trust holds a beneficial interest of at least 10% (25% previously). </a:t>
            </a:r>
          </a:p>
          <a:p>
            <a:pPr marL="0" indent="0">
              <a:buNone/>
            </a:pPr>
            <a:endParaRPr lang="en-IN" dirty="0" smtClean="0">
              <a:effectLst/>
            </a:endParaRPr>
          </a:p>
          <a:p>
            <a:pPr marL="0" indent="0">
              <a:buNone/>
            </a:pPr>
            <a:r>
              <a:rPr lang="en-IN" dirty="0" smtClean="0">
                <a:effectLst/>
              </a:rPr>
              <a:t>The Amended SBO Rules provide that a Significant Beneficial Owner is an individual, who:</a:t>
            </a:r>
          </a:p>
          <a:p>
            <a:r>
              <a:rPr lang="en-IN" dirty="0" smtClean="0">
                <a:effectLst/>
              </a:rPr>
              <a:t>Holds indirectly, or along with any direct holdings, at least 10% per cent of the shares of the company.</a:t>
            </a:r>
          </a:p>
          <a:p>
            <a:r>
              <a:rPr lang="en-IN" dirty="0" smtClean="0">
                <a:effectLst/>
              </a:rPr>
              <a:t>Holds indirectly, or along with any direct holdings, at least 10% of the voting rights in the shares of the company.</a:t>
            </a:r>
          </a:p>
          <a:p>
            <a:r>
              <a:rPr lang="en-IN" dirty="0" smtClean="0">
                <a:effectLst/>
              </a:rPr>
              <a:t>Has been vested with the right to receive or participate in at least 10% of the total distributable dividend, or any other distribution in a financial year solely through indirect holdings, or along with any direct holdings.</a:t>
            </a:r>
          </a:p>
          <a:p>
            <a:r>
              <a:rPr lang="en-IN" dirty="0" smtClean="0">
                <a:effectLst/>
              </a:rPr>
              <a:t>Has been vested with the right of exercising significant influence or control through direct-holdings and other means.</a:t>
            </a:r>
          </a:p>
          <a:p>
            <a:endParaRPr lang="en-IN" dirty="0"/>
          </a:p>
        </p:txBody>
      </p:sp>
    </p:spTree>
    <p:extLst>
      <p:ext uri="{BB962C8B-B14F-4D97-AF65-F5344CB8AC3E}">
        <p14:creationId xmlns="" xmlns:p14="http://schemas.microsoft.com/office/powerpoint/2010/main" val="13641866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Timeline as per Amendment Rules</a:t>
            </a:r>
            <a:endParaRPr lang="en-IN"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404143788"/>
              </p:ext>
            </p:extLst>
          </p:nvPr>
        </p:nvGraphicFramePr>
        <p:xfrm>
          <a:off x="222391" y="1507346"/>
          <a:ext cx="10890912" cy="4949111"/>
        </p:xfrm>
        <a:graphic>
          <a:graphicData uri="http://schemas.openxmlformats.org/drawingml/2006/table">
            <a:tbl>
              <a:tblPr>
                <a:tableStyleId>{616DA210-FB5B-4158-B5E0-FEB733F419BA}</a:tableStyleId>
              </a:tblPr>
              <a:tblGrid>
                <a:gridCol w="1869742"/>
                <a:gridCol w="3439236"/>
                <a:gridCol w="5581934"/>
              </a:tblGrid>
              <a:tr h="403537">
                <a:tc>
                  <a:txBody>
                    <a:bodyPr/>
                    <a:lstStyle/>
                    <a:p>
                      <a:pPr algn="ctr"/>
                      <a:r>
                        <a:rPr lang="en-IN" sz="1600" dirty="0">
                          <a:solidFill>
                            <a:schemeClr val="bg1"/>
                          </a:solidFill>
                        </a:rPr>
                        <a:t>Form </a:t>
                      </a:r>
                    </a:p>
                  </a:txBody>
                  <a:tcPr marL="9729" marR="9729" marT="4864" marB="4864" anchor="ctr">
                    <a:solidFill>
                      <a:schemeClr val="accent1"/>
                    </a:solidFill>
                  </a:tcPr>
                </a:tc>
                <a:tc>
                  <a:txBody>
                    <a:bodyPr/>
                    <a:lstStyle/>
                    <a:p>
                      <a:pPr algn="ctr"/>
                      <a:r>
                        <a:rPr lang="en-IN" sz="1600" dirty="0">
                          <a:solidFill>
                            <a:schemeClr val="bg1"/>
                          </a:solidFill>
                        </a:rPr>
                        <a:t>Timeline </a:t>
                      </a:r>
                    </a:p>
                  </a:txBody>
                  <a:tcPr marL="9729" marR="9729" marT="4864" marB="4864" anchor="ctr">
                    <a:solidFill>
                      <a:schemeClr val="accent1"/>
                    </a:solidFill>
                  </a:tcPr>
                </a:tc>
                <a:tc>
                  <a:txBody>
                    <a:bodyPr/>
                    <a:lstStyle/>
                    <a:p>
                      <a:pPr algn="ctr"/>
                      <a:r>
                        <a:rPr lang="en-IN" sz="1600" dirty="0">
                          <a:solidFill>
                            <a:schemeClr val="bg1"/>
                          </a:solidFill>
                        </a:rPr>
                        <a:t>Particulars</a:t>
                      </a:r>
                    </a:p>
                  </a:txBody>
                  <a:tcPr marL="9729" marR="9729" marT="4864" marB="4864" anchor="ctr">
                    <a:solidFill>
                      <a:schemeClr val="accent1"/>
                    </a:solidFill>
                  </a:tcPr>
                </a:tc>
              </a:tr>
              <a:tr h="478268">
                <a:tc gridSpan="3">
                  <a:txBody>
                    <a:bodyPr/>
                    <a:lstStyle/>
                    <a:p>
                      <a:pPr algn="ctr"/>
                      <a:r>
                        <a:rPr lang="en-IN" sz="1600" dirty="0"/>
                        <a:t>One Time Filing under SBO Rules </a:t>
                      </a:r>
                    </a:p>
                  </a:txBody>
                  <a:tcPr marL="9729" marR="9729" marT="4864" marB="4864" anchor="ctr">
                    <a:solidFill>
                      <a:schemeClr val="tx2">
                        <a:lumMod val="10000"/>
                        <a:lumOff val="90000"/>
                      </a:schemeClr>
                    </a:solidFill>
                  </a:tcPr>
                </a:tc>
                <a:tc hMerge="1">
                  <a:txBody>
                    <a:bodyPr/>
                    <a:lstStyle/>
                    <a:p>
                      <a:endParaRPr lang="en-IN"/>
                    </a:p>
                  </a:txBody>
                  <a:tcPr/>
                </a:tc>
                <a:tc hMerge="1">
                  <a:txBody>
                    <a:bodyPr/>
                    <a:lstStyle/>
                    <a:p>
                      <a:endParaRPr lang="en-IN"/>
                    </a:p>
                  </a:txBody>
                  <a:tcPr/>
                </a:tc>
              </a:tr>
              <a:tr h="738224">
                <a:tc>
                  <a:txBody>
                    <a:bodyPr/>
                    <a:lstStyle/>
                    <a:p>
                      <a:pPr algn="ctr"/>
                      <a:r>
                        <a:rPr lang="en-IN" sz="1600" dirty="0">
                          <a:effectLst/>
                        </a:rPr>
                        <a:t>Form BEN-1</a:t>
                      </a:r>
                      <a:endParaRPr lang="en-IN" sz="1600" dirty="0"/>
                    </a:p>
                  </a:txBody>
                  <a:tcPr marL="9729" marR="9729" marT="4864" marB="4864" anchor="ctr"/>
                </a:tc>
                <a:tc>
                  <a:txBody>
                    <a:bodyPr/>
                    <a:lstStyle/>
                    <a:p>
                      <a:pPr lvl="1" algn="l"/>
                      <a:r>
                        <a:rPr lang="en-IN" sz="1600" dirty="0">
                          <a:effectLst/>
                        </a:rPr>
                        <a:t>90 days from the date of notification in official gazette viz. </a:t>
                      </a:r>
                      <a:r>
                        <a:rPr lang="en-IN" sz="1600" dirty="0" smtClean="0">
                          <a:effectLst/>
                        </a:rPr>
                        <a:t> on </a:t>
                      </a:r>
                      <a:r>
                        <a:rPr lang="en-IN" sz="1600" dirty="0">
                          <a:effectLst/>
                        </a:rPr>
                        <a:t>or before May 8, 2019</a:t>
                      </a:r>
                      <a:endParaRPr lang="en-IN" sz="1600" dirty="0"/>
                    </a:p>
                  </a:txBody>
                  <a:tcPr marL="9729" marR="9729" marT="4864" marB="4864" anchor="ctr"/>
                </a:tc>
                <a:tc>
                  <a:txBody>
                    <a:bodyPr/>
                    <a:lstStyle/>
                    <a:p>
                      <a:pPr lvl="1" algn="l"/>
                      <a:r>
                        <a:rPr lang="en-IN" sz="1600" dirty="0" smtClean="0">
                          <a:effectLst/>
                        </a:rPr>
                        <a:t>Ever </a:t>
                      </a:r>
                      <a:r>
                        <a:rPr lang="en-IN" sz="1600" dirty="0">
                          <a:effectLst/>
                        </a:rPr>
                        <a:t>Individual who is a significant beneficial owner needs to file </a:t>
                      </a:r>
                      <a:r>
                        <a:rPr lang="en-IN" sz="1600" dirty="0" smtClean="0">
                          <a:effectLst/>
                        </a:rPr>
                        <a:t>form </a:t>
                      </a:r>
                      <a:r>
                        <a:rPr lang="en-IN" sz="1600" dirty="0">
                          <a:effectLst/>
                        </a:rPr>
                        <a:t>BEN -1 as per revised format to the Reporting Company.</a:t>
                      </a:r>
                      <a:endParaRPr lang="en-IN" sz="1600" dirty="0"/>
                    </a:p>
                  </a:txBody>
                  <a:tcPr marL="9729" marR="9729" marT="4864" marB="4864" anchor="ctr"/>
                </a:tc>
              </a:tr>
              <a:tr h="738224">
                <a:tc>
                  <a:txBody>
                    <a:bodyPr/>
                    <a:lstStyle/>
                    <a:p>
                      <a:pPr algn="ctr"/>
                      <a:r>
                        <a:rPr lang="en-IN" sz="1600" dirty="0" err="1">
                          <a:effectLst/>
                        </a:rPr>
                        <a:t>eForm</a:t>
                      </a:r>
                      <a:r>
                        <a:rPr lang="en-IN" sz="1600" dirty="0">
                          <a:effectLst/>
                        </a:rPr>
                        <a:t> BEN-2</a:t>
                      </a:r>
                      <a:endParaRPr lang="en-IN" sz="1600" dirty="0"/>
                    </a:p>
                  </a:txBody>
                  <a:tcPr marL="9729" marR="9729" marT="4864" marB="4864" anchor="ctr">
                    <a:solidFill>
                      <a:schemeClr val="tx2">
                        <a:lumMod val="10000"/>
                        <a:lumOff val="90000"/>
                      </a:schemeClr>
                    </a:solidFill>
                  </a:tcPr>
                </a:tc>
                <a:tc>
                  <a:txBody>
                    <a:bodyPr/>
                    <a:lstStyle/>
                    <a:p>
                      <a:pPr lvl="1" algn="l"/>
                      <a:r>
                        <a:rPr lang="en-IN" sz="1600" dirty="0">
                          <a:effectLst/>
                        </a:rPr>
                        <a:t>30 days from receipt of BEN-1 by the Company</a:t>
                      </a:r>
                      <a:endParaRPr lang="en-IN" sz="1600" dirty="0"/>
                    </a:p>
                  </a:txBody>
                  <a:tcPr marL="9729" marR="9729" marT="4864" marB="4864" anchor="ctr">
                    <a:solidFill>
                      <a:schemeClr val="tx2">
                        <a:lumMod val="10000"/>
                        <a:lumOff val="90000"/>
                      </a:schemeClr>
                    </a:solidFill>
                  </a:tcPr>
                </a:tc>
                <a:tc>
                  <a:txBody>
                    <a:bodyPr/>
                    <a:lstStyle/>
                    <a:p>
                      <a:pPr lvl="1" algn="l"/>
                      <a:r>
                        <a:rPr lang="en-IN" sz="1600" dirty="0">
                          <a:effectLst/>
                        </a:rPr>
                        <a:t>Upon receipt of declaration by the Company in form BEN-1, the Company is required to file </a:t>
                      </a:r>
                      <a:r>
                        <a:rPr lang="en-IN" sz="1600" dirty="0" err="1">
                          <a:effectLst/>
                        </a:rPr>
                        <a:t>eForm</a:t>
                      </a:r>
                      <a:r>
                        <a:rPr lang="en-IN" sz="1600" dirty="0">
                          <a:effectLst/>
                        </a:rPr>
                        <a:t> BEN-2 with ROC.</a:t>
                      </a:r>
                      <a:endParaRPr lang="en-IN" sz="1600" dirty="0"/>
                    </a:p>
                  </a:txBody>
                  <a:tcPr marL="9729" marR="9729" marT="4864" marB="4864" anchor="ctr">
                    <a:solidFill>
                      <a:schemeClr val="tx2">
                        <a:lumMod val="10000"/>
                        <a:lumOff val="90000"/>
                      </a:schemeClr>
                    </a:solidFill>
                  </a:tcPr>
                </a:tc>
              </a:tr>
              <a:tr h="376842">
                <a:tc gridSpan="3">
                  <a:txBody>
                    <a:bodyPr/>
                    <a:lstStyle/>
                    <a:p>
                      <a:pPr algn="ctr"/>
                      <a:r>
                        <a:rPr lang="en-IN" sz="1600" dirty="0"/>
                        <a:t>Regular Filings</a:t>
                      </a:r>
                    </a:p>
                  </a:txBody>
                  <a:tcPr marL="9729" marR="9729" marT="4864" marB="4864" anchor="ctr"/>
                </a:tc>
                <a:tc hMerge="1">
                  <a:txBody>
                    <a:bodyPr/>
                    <a:lstStyle/>
                    <a:p>
                      <a:endParaRPr lang="en-IN"/>
                    </a:p>
                  </a:txBody>
                  <a:tcPr/>
                </a:tc>
                <a:tc hMerge="1">
                  <a:txBody>
                    <a:bodyPr/>
                    <a:lstStyle/>
                    <a:p>
                      <a:endParaRPr lang="en-IN"/>
                    </a:p>
                  </a:txBody>
                  <a:tcPr/>
                </a:tc>
              </a:tr>
              <a:tr h="1412577">
                <a:tc>
                  <a:txBody>
                    <a:bodyPr/>
                    <a:lstStyle/>
                    <a:p>
                      <a:pPr algn="ctr"/>
                      <a:r>
                        <a:rPr lang="en-IN" sz="1600" dirty="0">
                          <a:effectLst/>
                        </a:rPr>
                        <a:t>Form BEN-1</a:t>
                      </a:r>
                      <a:endParaRPr lang="en-IN" sz="1600" dirty="0"/>
                    </a:p>
                  </a:txBody>
                  <a:tcPr marL="9729" marR="9729" marT="4864" marB="4864" anchor="ctr">
                    <a:solidFill>
                      <a:schemeClr val="tx2">
                        <a:lumMod val="10000"/>
                        <a:lumOff val="90000"/>
                      </a:schemeClr>
                    </a:solidFill>
                  </a:tcPr>
                </a:tc>
                <a:tc>
                  <a:txBody>
                    <a:bodyPr/>
                    <a:lstStyle/>
                    <a:p>
                      <a:pPr lvl="1" algn="l"/>
                      <a:r>
                        <a:rPr lang="en-IN" sz="1600" dirty="0">
                          <a:effectLst/>
                        </a:rPr>
                        <a:t>30 days on subsequently becoming Significant Beneficial Owners *</a:t>
                      </a:r>
                      <a:endParaRPr lang="en-IN" sz="1600" dirty="0"/>
                    </a:p>
                  </a:txBody>
                  <a:tcPr marL="9729" marR="9729" marT="4864" marB="4864" anchor="ctr">
                    <a:solidFill>
                      <a:schemeClr val="tx2">
                        <a:lumMod val="10000"/>
                        <a:lumOff val="90000"/>
                      </a:schemeClr>
                    </a:solidFill>
                  </a:tcPr>
                </a:tc>
                <a:tc>
                  <a:txBody>
                    <a:bodyPr/>
                    <a:lstStyle/>
                    <a:p>
                      <a:pPr lvl="1" algn="l"/>
                      <a:r>
                        <a:rPr lang="en-IN" sz="1600" dirty="0">
                          <a:effectLst/>
                        </a:rPr>
                        <a:t>Every individual, who subsequently becomes a significant beneficial owner, or where his significant beneficial ownership undergoes any change shall file a declaration in Form No. BEN-1 to the reporting company, within thirty days of acquiring such significant beneficial ownership or any change therein.</a:t>
                      </a:r>
                      <a:endParaRPr lang="en-IN" sz="1600" dirty="0"/>
                    </a:p>
                  </a:txBody>
                  <a:tcPr marL="9729" marR="9729" marT="4864" marB="4864" anchor="ctr">
                    <a:solidFill>
                      <a:schemeClr val="tx2">
                        <a:lumMod val="10000"/>
                        <a:lumOff val="90000"/>
                      </a:schemeClr>
                    </a:solidFill>
                  </a:tcPr>
                </a:tc>
              </a:tr>
              <a:tr h="738224">
                <a:tc>
                  <a:txBody>
                    <a:bodyPr/>
                    <a:lstStyle/>
                    <a:p>
                      <a:pPr algn="ctr"/>
                      <a:r>
                        <a:rPr lang="en-IN" sz="1600" dirty="0" err="1">
                          <a:effectLst/>
                        </a:rPr>
                        <a:t>eForm</a:t>
                      </a:r>
                      <a:r>
                        <a:rPr lang="en-IN" sz="1600" dirty="0">
                          <a:effectLst/>
                        </a:rPr>
                        <a:t> BEN-2</a:t>
                      </a:r>
                      <a:endParaRPr lang="en-IN" sz="1600" dirty="0"/>
                    </a:p>
                  </a:txBody>
                  <a:tcPr marL="9729" marR="9729" marT="4864" marB="4864" anchor="ctr"/>
                </a:tc>
                <a:tc>
                  <a:txBody>
                    <a:bodyPr/>
                    <a:lstStyle/>
                    <a:p>
                      <a:pPr lvl="1" algn="l"/>
                      <a:r>
                        <a:rPr lang="en-IN" sz="1600" dirty="0">
                          <a:effectLst/>
                        </a:rPr>
                        <a:t>30 days from receipt of BEN-1 by the Company</a:t>
                      </a:r>
                      <a:endParaRPr lang="en-IN" sz="1600" dirty="0"/>
                    </a:p>
                  </a:txBody>
                  <a:tcPr marL="9729" marR="9729" marT="4864" marB="4864" anchor="ctr"/>
                </a:tc>
                <a:tc>
                  <a:txBody>
                    <a:bodyPr/>
                    <a:lstStyle/>
                    <a:p>
                      <a:pPr lvl="1" algn="l"/>
                      <a:r>
                        <a:rPr lang="en-IN" sz="1600" dirty="0">
                          <a:effectLst/>
                        </a:rPr>
                        <a:t>Upon receipt of declaration by the Company in form BEN-1, the Company is required to file </a:t>
                      </a:r>
                      <a:r>
                        <a:rPr lang="en-IN" sz="1600" dirty="0" err="1">
                          <a:effectLst/>
                        </a:rPr>
                        <a:t>eForm</a:t>
                      </a:r>
                      <a:r>
                        <a:rPr lang="en-IN" sz="1600" dirty="0">
                          <a:effectLst/>
                        </a:rPr>
                        <a:t> BEN-2 with ROC.</a:t>
                      </a:r>
                      <a:endParaRPr lang="en-IN" sz="1600" dirty="0"/>
                    </a:p>
                  </a:txBody>
                  <a:tcPr marL="9729" marR="9729" marT="4864" marB="4864" anchor="ctr"/>
                </a:tc>
              </a:tr>
            </a:tbl>
          </a:graphicData>
        </a:graphic>
      </p:graphicFrame>
    </p:spTree>
    <p:extLst>
      <p:ext uri="{BB962C8B-B14F-4D97-AF65-F5344CB8AC3E}">
        <p14:creationId xmlns="" xmlns:p14="http://schemas.microsoft.com/office/powerpoint/2010/main" val="22896664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effectLst/>
              </a:rPr>
              <a:t>Responsibilities of the Reporting Company</a:t>
            </a:r>
            <a:endParaRPr lang="en-IN" dirty="0"/>
          </a:p>
        </p:txBody>
      </p:sp>
      <p:sp>
        <p:nvSpPr>
          <p:cNvPr id="3" name="Content Placeholder 2"/>
          <p:cNvSpPr>
            <a:spLocks noGrp="1"/>
          </p:cNvSpPr>
          <p:nvPr>
            <p:ph idx="1"/>
          </p:nvPr>
        </p:nvSpPr>
        <p:spPr/>
        <p:txBody>
          <a:bodyPr>
            <a:normAutofit fontScale="92500" lnSpcReduction="10000"/>
          </a:bodyPr>
          <a:lstStyle/>
          <a:p>
            <a:pPr marL="0" indent="0">
              <a:buNone/>
            </a:pPr>
            <a:r>
              <a:rPr lang="en-IN" dirty="0" smtClean="0">
                <a:effectLst/>
              </a:rPr>
              <a:t>Reporting Companies, as per the amended rules, are required to identify the existence of a </a:t>
            </a:r>
            <a:r>
              <a:rPr lang="en-IN" dirty="0" smtClean="0"/>
              <a:t>S</a:t>
            </a:r>
            <a:r>
              <a:rPr lang="en-IN" dirty="0" smtClean="0">
                <a:effectLst/>
              </a:rPr>
              <a:t>BO associated with it and necessitate him/her to file a declaration in Form Ben-1. The Reporting Company may issue a notice to a member seeking information in Form BEN-4 if the latter holds at least 10% of the former’s shares, voting rights or right to receive or partake in the dividend or any other distribution payable in a financial year.</a:t>
            </a:r>
          </a:p>
          <a:p>
            <a:pPr marL="0" indent="0">
              <a:buNone/>
            </a:pPr>
            <a:endParaRPr lang="en-IN" dirty="0" smtClean="0">
              <a:effectLst/>
            </a:endParaRPr>
          </a:p>
          <a:p>
            <a:pPr marL="0" indent="0">
              <a:buNone/>
            </a:pPr>
            <a:r>
              <a:rPr lang="en-IN" dirty="0" smtClean="0">
                <a:effectLst/>
              </a:rPr>
              <a:t>Apart from these, a Reporting Company is obligated to:</a:t>
            </a:r>
          </a:p>
          <a:p>
            <a:r>
              <a:rPr lang="en-IN" dirty="0" smtClean="0">
                <a:effectLst/>
              </a:rPr>
              <a:t>File a return in Form BEN-2 with the Registrar with respect to any declaration made by a Significant Beneficial Owner and any changes in the Significant Beneficial Ownership.</a:t>
            </a:r>
          </a:p>
          <a:p>
            <a:r>
              <a:rPr lang="en-IN" dirty="0" smtClean="0">
                <a:effectLst/>
              </a:rPr>
              <a:t>Maintain a register of Significant Beneficial Owners in Form BEN-3. The register must include their respective names, addresses, date of birth and details of ownership.</a:t>
            </a:r>
          </a:p>
          <a:p>
            <a:r>
              <a:rPr lang="en-IN" dirty="0" smtClean="0">
                <a:effectLst/>
              </a:rPr>
              <a:t>Issue notice to all its non-individual members who are holding more than 10% of the shares requiring them to disclose information of the SBO of such member (in Form BEN-4).</a:t>
            </a:r>
          </a:p>
          <a:p>
            <a:r>
              <a:rPr lang="en-IN" dirty="0" smtClean="0">
                <a:effectLst/>
              </a:rPr>
              <a:t>File an application to the National Company Law Tribunal (NCLT) to impose restrictions on the shares if a person doesn’t provide the required information.</a:t>
            </a:r>
          </a:p>
          <a:p>
            <a:endParaRPr lang="en-IN" dirty="0"/>
          </a:p>
        </p:txBody>
      </p:sp>
    </p:spTree>
    <p:extLst>
      <p:ext uri="{BB962C8B-B14F-4D97-AF65-F5344CB8AC3E}">
        <p14:creationId xmlns="" xmlns:p14="http://schemas.microsoft.com/office/powerpoint/2010/main" val="32621763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Forms &amp; Purposes</a:t>
            </a:r>
            <a:endParaRPr lang="en-IN"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700412399"/>
              </p:ext>
            </p:extLst>
          </p:nvPr>
        </p:nvGraphicFramePr>
        <p:xfrm>
          <a:off x="284681" y="1655225"/>
          <a:ext cx="10822674" cy="4312690"/>
        </p:xfrm>
        <a:graphic>
          <a:graphicData uri="http://schemas.openxmlformats.org/drawingml/2006/table">
            <a:tbl>
              <a:tblPr>
                <a:tableStyleId>{616DA210-FB5B-4158-B5E0-FEB733F419BA}</a:tableStyleId>
              </a:tblPr>
              <a:tblGrid>
                <a:gridCol w="2688609"/>
                <a:gridCol w="8134065"/>
              </a:tblGrid>
              <a:tr h="862538">
                <a:tc>
                  <a:txBody>
                    <a:bodyPr/>
                    <a:lstStyle/>
                    <a:p>
                      <a:r>
                        <a:rPr lang="en-IN" sz="1800" dirty="0"/>
                        <a:t>Form under SBO Rules</a:t>
                      </a:r>
                      <a:endParaRPr lang="en-IN" sz="1800" dirty="0">
                        <a:solidFill>
                          <a:schemeClr val="bg1"/>
                        </a:solidFill>
                      </a:endParaRPr>
                    </a:p>
                  </a:txBody>
                  <a:tcPr marL="43449" marR="43449" marT="21725" marB="21725" anchor="ctr">
                    <a:solidFill>
                      <a:schemeClr val="accent1"/>
                    </a:solidFill>
                  </a:tcPr>
                </a:tc>
                <a:tc>
                  <a:txBody>
                    <a:bodyPr/>
                    <a:lstStyle/>
                    <a:p>
                      <a:r>
                        <a:rPr lang="en-IN" sz="1800" dirty="0"/>
                        <a:t>Purpose and Details</a:t>
                      </a:r>
                      <a:endParaRPr lang="en-IN" sz="1800" dirty="0">
                        <a:solidFill>
                          <a:schemeClr val="bg1"/>
                        </a:solidFill>
                      </a:endParaRPr>
                    </a:p>
                  </a:txBody>
                  <a:tcPr marL="43449" marR="43449" marT="21725" marB="21725" anchor="ctr">
                    <a:solidFill>
                      <a:schemeClr val="accent1"/>
                    </a:solidFill>
                  </a:tcPr>
                </a:tc>
              </a:tr>
              <a:tr h="862538">
                <a:tc>
                  <a:txBody>
                    <a:bodyPr/>
                    <a:lstStyle/>
                    <a:p>
                      <a:r>
                        <a:rPr lang="en-IN" sz="1800"/>
                        <a:t>Form BEN 1</a:t>
                      </a:r>
                    </a:p>
                  </a:txBody>
                  <a:tcPr marL="43449" marR="43449" marT="21725" marB="21725" anchor="ctr"/>
                </a:tc>
                <a:tc>
                  <a:txBody>
                    <a:bodyPr/>
                    <a:lstStyle/>
                    <a:p>
                      <a:r>
                        <a:rPr lang="en-IN" sz="1800" dirty="0"/>
                        <a:t>Declaration by the beneficial owner who holds or acquires significant beneficial ownership in shares</a:t>
                      </a:r>
                    </a:p>
                  </a:txBody>
                  <a:tcPr marL="43449" marR="43449" marT="21725" marB="21725" anchor="ctr"/>
                </a:tc>
              </a:tr>
              <a:tr h="862538">
                <a:tc>
                  <a:txBody>
                    <a:bodyPr/>
                    <a:lstStyle/>
                    <a:p>
                      <a:r>
                        <a:rPr lang="en-IN" sz="1800" dirty="0" err="1"/>
                        <a:t>eForm</a:t>
                      </a:r>
                      <a:r>
                        <a:rPr lang="en-IN" sz="1800" dirty="0"/>
                        <a:t> BEN 2</a:t>
                      </a:r>
                    </a:p>
                  </a:txBody>
                  <a:tcPr marL="43449" marR="43449" marT="21725" marB="21725" anchor="ctr">
                    <a:solidFill>
                      <a:schemeClr val="tx2">
                        <a:lumMod val="10000"/>
                        <a:lumOff val="90000"/>
                      </a:schemeClr>
                    </a:solidFill>
                  </a:tcPr>
                </a:tc>
                <a:tc>
                  <a:txBody>
                    <a:bodyPr/>
                    <a:lstStyle/>
                    <a:p>
                      <a:r>
                        <a:rPr lang="en-IN" sz="1800" dirty="0"/>
                        <a:t>Return to the Registrar in respect of declaration under section 90</a:t>
                      </a:r>
                    </a:p>
                  </a:txBody>
                  <a:tcPr marL="43449" marR="43449" marT="21725" marB="21725" anchor="ctr">
                    <a:solidFill>
                      <a:schemeClr val="tx2">
                        <a:lumMod val="10000"/>
                        <a:lumOff val="90000"/>
                      </a:schemeClr>
                    </a:solidFill>
                  </a:tcPr>
                </a:tc>
              </a:tr>
              <a:tr h="862538">
                <a:tc>
                  <a:txBody>
                    <a:bodyPr/>
                    <a:lstStyle/>
                    <a:p>
                      <a:r>
                        <a:rPr lang="en-IN" sz="1800"/>
                        <a:t>Form BEN 3</a:t>
                      </a:r>
                    </a:p>
                  </a:txBody>
                  <a:tcPr marL="43449" marR="43449" marT="21725" marB="21725" anchor="ctr"/>
                </a:tc>
                <a:tc>
                  <a:txBody>
                    <a:bodyPr/>
                    <a:lstStyle/>
                    <a:p>
                      <a:r>
                        <a:rPr lang="en-IN" sz="1800" dirty="0"/>
                        <a:t>Register of beneficial owners holding significant beneficial interest</a:t>
                      </a:r>
                    </a:p>
                  </a:txBody>
                  <a:tcPr marL="43449" marR="43449" marT="21725" marB="21725" anchor="ctr"/>
                </a:tc>
              </a:tr>
              <a:tr h="862538">
                <a:tc>
                  <a:txBody>
                    <a:bodyPr/>
                    <a:lstStyle/>
                    <a:p>
                      <a:r>
                        <a:rPr lang="en-IN" sz="1800" dirty="0"/>
                        <a:t>Form BEN 4</a:t>
                      </a:r>
                    </a:p>
                  </a:txBody>
                  <a:tcPr marL="43449" marR="43449" marT="21725" marB="21725" anchor="ctr">
                    <a:solidFill>
                      <a:schemeClr val="tx2">
                        <a:lumMod val="10000"/>
                        <a:lumOff val="90000"/>
                      </a:schemeClr>
                    </a:solidFill>
                  </a:tcPr>
                </a:tc>
                <a:tc>
                  <a:txBody>
                    <a:bodyPr/>
                    <a:lstStyle/>
                    <a:p>
                      <a:r>
                        <a:rPr lang="en-IN" sz="1800" dirty="0"/>
                        <a:t>Notice seeking information about significant beneficial owners</a:t>
                      </a:r>
                    </a:p>
                  </a:txBody>
                  <a:tcPr marL="43449" marR="43449" marT="21725" marB="21725" anchor="ctr">
                    <a:solidFill>
                      <a:schemeClr val="tx2">
                        <a:lumMod val="10000"/>
                        <a:lumOff val="90000"/>
                      </a:schemeClr>
                    </a:solidFill>
                  </a:tcPr>
                </a:tc>
              </a:tr>
            </a:tbl>
          </a:graphicData>
        </a:graphic>
      </p:graphicFrame>
    </p:spTree>
    <p:extLst>
      <p:ext uri="{BB962C8B-B14F-4D97-AF65-F5344CB8AC3E}">
        <p14:creationId xmlns="" xmlns:p14="http://schemas.microsoft.com/office/powerpoint/2010/main" val="8371790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effectLst/>
              </a:rPr>
              <a:t>Non-applicability of Rules:</a:t>
            </a:r>
            <a:endParaRPr lang="en-IN" dirty="0"/>
          </a:p>
        </p:txBody>
      </p:sp>
      <p:sp>
        <p:nvSpPr>
          <p:cNvPr id="3" name="Content Placeholder 2"/>
          <p:cNvSpPr>
            <a:spLocks noGrp="1"/>
          </p:cNvSpPr>
          <p:nvPr>
            <p:ph idx="1"/>
          </p:nvPr>
        </p:nvSpPr>
        <p:spPr>
          <a:xfrm>
            <a:off x="568657" y="1381841"/>
            <a:ext cx="10661720" cy="5278266"/>
          </a:xfrm>
        </p:spPr>
        <p:txBody>
          <a:bodyPr>
            <a:noAutofit/>
          </a:bodyPr>
          <a:lstStyle/>
          <a:p>
            <a:pPr lvl="1">
              <a:buFont typeface="+mj-lt"/>
              <a:buAutoNum type="alphaLcParenR"/>
            </a:pPr>
            <a:r>
              <a:rPr lang="en-IN" b="0" dirty="0" smtClean="0">
                <a:effectLst/>
              </a:rPr>
              <a:t>the authority constituted under sub-section (5) of section 125 of the Act; </a:t>
            </a:r>
            <a:endParaRPr lang="en-IN" dirty="0" smtClean="0">
              <a:effectLst/>
            </a:endParaRPr>
          </a:p>
          <a:p>
            <a:pPr lvl="1">
              <a:buFont typeface="+mj-lt"/>
              <a:buAutoNum type="alphaLcParenR"/>
            </a:pPr>
            <a:r>
              <a:rPr lang="en-IN" b="0" dirty="0" smtClean="0">
                <a:effectLst/>
              </a:rPr>
              <a:t>its holding reporting company: Provided that the details of such holding reporting company shall be reported in Form No. BEN-2. </a:t>
            </a:r>
            <a:endParaRPr lang="en-IN" dirty="0" smtClean="0">
              <a:effectLst/>
            </a:endParaRPr>
          </a:p>
          <a:p>
            <a:pPr lvl="1">
              <a:buFont typeface="+mj-lt"/>
              <a:buAutoNum type="alphaLcParenR"/>
            </a:pPr>
            <a:r>
              <a:rPr lang="en-IN" b="0" dirty="0" smtClean="0">
                <a:effectLst/>
              </a:rPr>
              <a:t>the Central Government, State Government or any local Authority; </a:t>
            </a:r>
            <a:endParaRPr lang="en-IN" dirty="0" smtClean="0">
              <a:effectLst/>
            </a:endParaRPr>
          </a:p>
          <a:p>
            <a:pPr lvl="1">
              <a:buFont typeface="+mj-lt"/>
              <a:buAutoNum type="alphaLcParenR"/>
            </a:pPr>
            <a:r>
              <a:rPr lang="en-IN" b="0" dirty="0" smtClean="0">
                <a:effectLst/>
              </a:rPr>
              <a:t> </a:t>
            </a:r>
          </a:p>
          <a:p>
            <a:pPr marL="1371600" lvl="2" indent="-514350">
              <a:buFont typeface="+mj-lt"/>
              <a:buAutoNum type="romanLcPeriod"/>
            </a:pPr>
            <a:r>
              <a:rPr lang="en-IN" sz="2000" b="0" dirty="0" smtClean="0">
                <a:effectLst/>
              </a:rPr>
              <a:t>a reporting company, or </a:t>
            </a:r>
            <a:endParaRPr lang="en-IN" sz="2000" dirty="0" smtClean="0">
              <a:effectLst/>
            </a:endParaRPr>
          </a:p>
          <a:p>
            <a:pPr marL="1371600" lvl="2" indent="-514350">
              <a:buFont typeface="+mj-lt"/>
              <a:buAutoNum type="romanLcPeriod"/>
            </a:pPr>
            <a:r>
              <a:rPr lang="en-IN" sz="2000" b="0" dirty="0" smtClean="0">
                <a:effectLst/>
              </a:rPr>
              <a:t>a body corporate, or </a:t>
            </a:r>
            <a:endParaRPr lang="en-IN" sz="2000" dirty="0" smtClean="0">
              <a:effectLst/>
            </a:endParaRPr>
          </a:p>
          <a:p>
            <a:pPr marL="1371600" lvl="2" indent="-514350">
              <a:buFont typeface="+mj-lt"/>
              <a:buAutoNum type="romanLcPeriod"/>
            </a:pPr>
            <a:r>
              <a:rPr lang="en-IN" sz="2000" b="0" dirty="0" smtClean="0">
                <a:effectLst/>
              </a:rPr>
              <a:t>an entity controlled by the Central Government or by any State Government or Governments, or partly by the Central Government and partly by one or more State Governments; </a:t>
            </a:r>
            <a:endParaRPr lang="en-IN" sz="2000" dirty="0" smtClean="0">
              <a:effectLst/>
            </a:endParaRPr>
          </a:p>
          <a:p>
            <a:pPr lvl="1">
              <a:buFont typeface="+mj-lt"/>
              <a:buAutoNum type="alphaLcParenR"/>
            </a:pPr>
            <a:r>
              <a:rPr lang="en-IN" b="0" dirty="0" smtClean="0">
                <a:effectLst/>
              </a:rPr>
              <a:t>Securities and Exchange Board of India registered Investment Vehicles (</a:t>
            </a:r>
            <a:r>
              <a:rPr lang="en-IN" b="0" i="1" dirty="0" smtClean="0">
                <a:effectLst/>
              </a:rPr>
              <a:t>such as mutual funds, alternative investment funds (AIF), Real Estate Investment Trusts (REITs)</a:t>
            </a:r>
            <a:r>
              <a:rPr lang="en-IN" sz="1600" b="0" dirty="0" smtClean="0">
                <a:effectLst/>
              </a:rPr>
              <a:t> </a:t>
            </a:r>
            <a:r>
              <a:rPr lang="en-IN" b="0" dirty="0" smtClean="0">
                <a:effectLst/>
              </a:rPr>
              <a:t>)</a:t>
            </a:r>
            <a:endParaRPr lang="en-IN" dirty="0" smtClean="0">
              <a:effectLst/>
            </a:endParaRPr>
          </a:p>
          <a:p>
            <a:pPr lvl="1">
              <a:buFont typeface="+mj-lt"/>
              <a:buAutoNum type="alphaLcParenR"/>
            </a:pPr>
            <a:r>
              <a:rPr lang="en-IN" b="0" dirty="0" smtClean="0">
                <a:effectLst/>
              </a:rPr>
              <a:t>Investment Vehicles regulated by RBI or IRDA or Pension Fund Regulatory and Development Authority.</a:t>
            </a:r>
            <a:endParaRPr lang="en-IN" dirty="0" smtClean="0">
              <a:effectLst/>
            </a:endParaRPr>
          </a:p>
          <a:p>
            <a:pPr>
              <a:buFont typeface="+mj-lt"/>
              <a:buAutoNum type="alphaLcParenR"/>
            </a:pPr>
            <a:endParaRPr lang="en-IN" sz="2000" dirty="0"/>
          </a:p>
        </p:txBody>
      </p:sp>
    </p:spTree>
    <p:extLst>
      <p:ext uri="{BB962C8B-B14F-4D97-AF65-F5344CB8AC3E}">
        <p14:creationId xmlns="" xmlns:p14="http://schemas.microsoft.com/office/powerpoint/2010/main" val="40463965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Penalties</a:t>
            </a:r>
            <a:endParaRPr lang="en-IN" dirty="0"/>
          </a:p>
        </p:txBody>
      </p:sp>
      <p:sp>
        <p:nvSpPr>
          <p:cNvPr id="3" name="Content Placeholder 2"/>
          <p:cNvSpPr>
            <a:spLocks noGrp="1"/>
          </p:cNvSpPr>
          <p:nvPr>
            <p:ph idx="1"/>
          </p:nvPr>
        </p:nvSpPr>
        <p:spPr/>
        <p:txBody>
          <a:bodyPr>
            <a:normAutofit/>
          </a:bodyPr>
          <a:lstStyle/>
          <a:p>
            <a:r>
              <a:rPr lang="en-IN" sz="2000" dirty="0" smtClean="0">
                <a:effectLst/>
              </a:rPr>
              <a:t>SBO’s not filing Form BEN-1 would be imposed a fine ranging between INR 1,00,000 to INR 10,00,000 lakhs; and for a continuing offence, an additional fine of INR 1000 would be imposed for every day of default.</a:t>
            </a:r>
          </a:p>
          <a:p>
            <a:endParaRPr lang="en-IN" sz="2000" dirty="0" smtClean="0">
              <a:effectLst/>
            </a:endParaRPr>
          </a:p>
          <a:p>
            <a:r>
              <a:rPr lang="en-IN" sz="2000" dirty="0" smtClean="0">
                <a:effectLst/>
              </a:rPr>
              <a:t>Companies which are not compliant with the respective norms would be penalized with a sum of INR 10,00,000 to INR 50,00,000 (also applies to the people in-charge); and for continued offences, an additional fine of </a:t>
            </a:r>
            <a:r>
              <a:rPr lang="en-IN" sz="2000" dirty="0" err="1" smtClean="0">
                <a:effectLst/>
              </a:rPr>
              <a:t>Rs</a:t>
            </a:r>
            <a:r>
              <a:rPr lang="en-IN" sz="2000" dirty="0" smtClean="0">
                <a:effectLst/>
              </a:rPr>
              <a:t>. 1000 would be imposed for every day of default.</a:t>
            </a:r>
            <a:endParaRPr lang="en-IN" sz="2000" dirty="0"/>
          </a:p>
        </p:txBody>
      </p:sp>
    </p:spTree>
    <p:extLst>
      <p:ext uri="{BB962C8B-B14F-4D97-AF65-F5344CB8AC3E}">
        <p14:creationId xmlns="" xmlns:p14="http://schemas.microsoft.com/office/powerpoint/2010/main" val="20106917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85" y="132971"/>
            <a:ext cx="10160000" cy="1143000"/>
          </a:xfrm>
        </p:spPr>
        <p:txBody>
          <a:bodyPr/>
          <a:lstStyle/>
          <a:p>
            <a:r>
              <a:rPr lang="en-IN" dirty="0" smtClean="0"/>
              <a:t>Practical Issues in Form BEN</a:t>
            </a:r>
            <a:endParaRPr lang="en-IN" dirty="0"/>
          </a:p>
        </p:txBody>
      </p:sp>
      <p:sp>
        <p:nvSpPr>
          <p:cNvPr id="3" name="Content Placeholder 2"/>
          <p:cNvSpPr>
            <a:spLocks noGrp="1"/>
          </p:cNvSpPr>
          <p:nvPr>
            <p:ph idx="1"/>
          </p:nvPr>
        </p:nvSpPr>
        <p:spPr>
          <a:xfrm>
            <a:off x="570963" y="1419896"/>
            <a:ext cx="10285927" cy="5032420"/>
          </a:xfrm>
        </p:spPr>
        <p:txBody>
          <a:bodyPr>
            <a:normAutofit fontScale="25000" lnSpcReduction="20000"/>
          </a:bodyPr>
          <a:lstStyle/>
          <a:p>
            <a:pPr marL="114300" indent="0">
              <a:buNone/>
            </a:pPr>
            <a:r>
              <a:rPr lang="en-IN" sz="7600" dirty="0"/>
              <a:t> </a:t>
            </a:r>
            <a:r>
              <a:rPr lang="en-IN" sz="7600" b="1" dirty="0" smtClean="0"/>
              <a:t>Q</a:t>
            </a:r>
            <a:r>
              <a:rPr lang="en-IN" sz="7600" b="1" dirty="0"/>
              <a:t>. </a:t>
            </a:r>
            <a:r>
              <a:rPr lang="en-IN" sz="7600" dirty="0"/>
              <a:t> If </a:t>
            </a:r>
            <a:r>
              <a:rPr lang="en-IN" sz="7600" dirty="0" err="1"/>
              <a:t>Mr.</a:t>
            </a:r>
            <a:r>
              <a:rPr lang="en-IN" sz="7600" dirty="0"/>
              <a:t> X holds 5% of equity shares in XYZ </a:t>
            </a:r>
            <a:r>
              <a:rPr lang="en-IN" sz="7600" dirty="0" err="1"/>
              <a:t>Pvt.</a:t>
            </a:r>
            <a:r>
              <a:rPr lang="en-IN" sz="7600" dirty="0"/>
              <a:t> Ltd., but he has no beneficial interest in such shares. </a:t>
            </a:r>
            <a:r>
              <a:rPr lang="en-IN" sz="7600" dirty="0" err="1"/>
              <a:t>Mr.</a:t>
            </a:r>
            <a:r>
              <a:rPr lang="en-IN" sz="7600" dirty="0"/>
              <a:t> M is the beneficial owner of these shares.</a:t>
            </a:r>
          </a:p>
          <a:p>
            <a:pPr marL="114300" indent="0">
              <a:buNone/>
            </a:pPr>
            <a:r>
              <a:rPr lang="en-IN" sz="7600" b="1" dirty="0"/>
              <a:t>A</a:t>
            </a:r>
            <a:r>
              <a:rPr lang="en-IN" sz="7600" dirty="0"/>
              <a:t>.  In this case section 89 is applicable. </a:t>
            </a:r>
            <a:r>
              <a:rPr lang="en-IN" sz="7600" dirty="0" err="1"/>
              <a:t>Mr.</a:t>
            </a:r>
            <a:r>
              <a:rPr lang="en-IN" sz="7600" dirty="0"/>
              <a:t> X will have to file declaration in </a:t>
            </a:r>
            <a:r>
              <a:rPr lang="en-IN" sz="7600" b="1" dirty="0"/>
              <a:t>Form No.MGT-4</a:t>
            </a:r>
            <a:r>
              <a:rPr lang="en-IN" sz="7600" dirty="0"/>
              <a:t> with in a period of 30 days from the date on which his/her name is entered in the Register of Members of such company and </a:t>
            </a:r>
            <a:r>
              <a:rPr lang="en-IN" sz="7600" dirty="0" err="1"/>
              <a:t>Mr.</a:t>
            </a:r>
            <a:r>
              <a:rPr lang="en-IN" sz="7600" dirty="0"/>
              <a:t> M will have to file declaration in Form No.MGT-5 with the company within 30 days after acquiring such beneficial interest in the shares of the company. The company will have to file declaration with the ROC in </a:t>
            </a:r>
            <a:r>
              <a:rPr lang="en-IN" sz="7600" b="1" dirty="0"/>
              <a:t>Form No.MGT-6</a:t>
            </a:r>
            <a:r>
              <a:rPr lang="en-IN" sz="7600" dirty="0"/>
              <a:t> within 30 days of receipt of the </a:t>
            </a:r>
            <a:r>
              <a:rPr lang="en-IN" sz="7600" b="1" dirty="0"/>
              <a:t>Forms MGT-4</a:t>
            </a:r>
            <a:r>
              <a:rPr lang="en-IN" sz="7600" dirty="0"/>
              <a:t> and </a:t>
            </a:r>
            <a:r>
              <a:rPr lang="en-IN" sz="7600" b="1" dirty="0"/>
              <a:t>MGT-5</a:t>
            </a:r>
            <a:r>
              <a:rPr lang="en-IN" sz="7600" dirty="0"/>
              <a:t>.</a:t>
            </a:r>
          </a:p>
          <a:p>
            <a:pPr marL="114300" indent="0">
              <a:buNone/>
            </a:pPr>
            <a:r>
              <a:rPr lang="en-IN" sz="7600" dirty="0"/>
              <a:t> </a:t>
            </a:r>
          </a:p>
          <a:p>
            <a:pPr marL="114300" indent="0">
              <a:buNone/>
            </a:pPr>
            <a:r>
              <a:rPr lang="en-IN" sz="7600" b="1" dirty="0"/>
              <a:t>Q</a:t>
            </a:r>
            <a:r>
              <a:rPr lang="en-IN" sz="7600" dirty="0"/>
              <a:t>. PB </a:t>
            </a:r>
            <a:r>
              <a:rPr lang="en-IN" sz="7600" dirty="0" err="1"/>
              <a:t>Pvt.</a:t>
            </a:r>
            <a:r>
              <a:rPr lang="en-IN" sz="7600" dirty="0"/>
              <a:t> Ltd. Is holding 8% of the Equity shares of XYZ Ltd and </a:t>
            </a:r>
            <a:r>
              <a:rPr lang="en-IN" sz="7600" dirty="0" err="1"/>
              <a:t>Mr.</a:t>
            </a:r>
            <a:r>
              <a:rPr lang="en-IN" sz="7600" dirty="0"/>
              <a:t> P is holding 4% of the equity shares in XYZ Ltd. P is also holding 51% of equity shares of PB </a:t>
            </a:r>
            <a:r>
              <a:rPr lang="en-IN" sz="7600" dirty="0" err="1"/>
              <a:t>Pvt.</a:t>
            </a:r>
            <a:r>
              <a:rPr lang="en-IN" sz="7600" dirty="0"/>
              <a:t> Ltd.</a:t>
            </a:r>
          </a:p>
          <a:p>
            <a:pPr marL="114300" indent="0">
              <a:buNone/>
            </a:pPr>
            <a:r>
              <a:rPr lang="en-IN" sz="7600" b="1" dirty="0"/>
              <a:t>A</a:t>
            </a:r>
            <a:r>
              <a:rPr lang="en-IN" sz="7600" dirty="0"/>
              <a:t>. In this case </a:t>
            </a:r>
            <a:r>
              <a:rPr lang="en-IN" sz="7600" dirty="0" err="1"/>
              <a:t>Mr.</a:t>
            </a:r>
            <a:r>
              <a:rPr lang="en-IN" sz="7600" dirty="0"/>
              <a:t> P will be deemed to be holding significant beneficial ownership in shares of XYZ Ltd, as he is indirectly holding interest in 8% equity shares (through PB </a:t>
            </a:r>
            <a:r>
              <a:rPr lang="en-IN" sz="7600" dirty="0" err="1"/>
              <a:t>Pvt.</a:t>
            </a:r>
            <a:r>
              <a:rPr lang="en-IN" sz="7600" dirty="0"/>
              <a:t> Ltd.) and directly holding 45 of equity shares. In this case </a:t>
            </a:r>
            <a:r>
              <a:rPr lang="en-IN" sz="7600" dirty="0" err="1"/>
              <a:t>Mr.</a:t>
            </a:r>
            <a:r>
              <a:rPr lang="en-IN" sz="7600" dirty="0"/>
              <a:t> P will have to file declaration in </a:t>
            </a:r>
            <a:r>
              <a:rPr lang="en-IN" sz="7600" b="1" dirty="0"/>
              <a:t>Form No. BEN-1</a:t>
            </a:r>
            <a:r>
              <a:rPr lang="en-IN" sz="7600" dirty="0"/>
              <a:t> with XYZ Ltd</a:t>
            </a:r>
            <a:r>
              <a:rPr lang="en-IN" sz="7600" dirty="0" smtClean="0"/>
              <a:t>.</a:t>
            </a:r>
            <a:endParaRPr lang="en-IN" sz="7600" dirty="0"/>
          </a:p>
          <a:p>
            <a:pPr marL="114300" indent="0">
              <a:buNone/>
            </a:pPr>
            <a:r>
              <a:rPr lang="en-IN" sz="7600" b="1" dirty="0"/>
              <a:t> </a:t>
            </a:r>
            <a:endParaRPr lang="en-IN" sz="7600" dirty="0"/>
          </a:p>
          <a:p>
            <a:pPr marL="114300" indent="0">
              <a:buNone/>
            </a:pPr>
            <a:r>
              <a:rPr lang="en-IN" sz="7600" b="1" dirty="0"/>
              <a:t>Q</a:t>
            </a:r>
            <a:r>
              <a:rPr lang="en-IN" sz="7600" dirty="0"/>
              <a:t>. AB </a:t>
            </a:r>
            <a:r>
              <a:rPr lang="en-IN" sz="7600" dirty="0" err="1"/>
              <a:t>Pvt.</a:t>
            </a:r>
            <a:r>
              <a:rPr lang="en-IN" sz="7600" dirty="0"/>
              <a:t> Ltd. Is holding 15% of equity shares of XYZ Ltd. </a:t>
            </a:r>
            <a:r>
              <a:rPr lang="en-IN" sz="7600" dirty="0" err="1"/>
              <a:t>Mr.</a:t>
            </a:r>
            <a:r>
              <a:rPr lang="en-IN" sz="7600" dirty="0"/>
              <a:t> A is holding 55% of equity shares in AB Ltd. </a:t>
            </a:r>
          </a:p>
          <a:p>
            <a:pPr marL="114300" indent="0">
              <a:buNone/>
            </a:pPr>
            <a:r>
              <a:rPr lang="en-IN" sz="7600" b="1" dirty="0"/>
              <a:t>A</a:t>
            </a:r>
            <a:r>
              <a:rPr lang="en-IN" sz="7600" dirty="0"/>
              <a:t>. In this case </a:t>
            </a:r>
            <a:r>
              <a:rPr lang="en-IN" sz="7600" dirty="0" err="1"/>
              <a:t>Mr.</a:t>
            </a:r>
            <a:r>
              <a:rPr lang="en-IN" sz="7600" dirty="0"/>
              <a:t> A will be considered as holding significant beneficial ownership of more than 10% of equity shares of XYZ Ltd. This is because </a:t>
            </a:r>
            <a:r>
              <a:rPr lang="en-IN" sz="7600" dirty="0" err="1"/>
              <a:t>Mr.</a:t>
            </a:r>
            <a:r>
              <a:rPr lang="en-IN" sz="7600" dirty="0"/>
              <a:t> A will be considered to have 15% indirect ownership of shares of XYZ Ltd. through AB </a:t>
            </a:r>
            <a:r>
              <a:rPr lang="en-IN" sz="7600" dirty="0" err="1"/>
              <a:t>Pvt.</a:t>
            </a:r>
            <a:r>
              <a:rPr lang="en-IN" sz="7600" dirty="0"/>
              <a:t> Ltd. There for </a:t>
            </a:r>
            <a:r>
              <a:rPr lang="en-IN" sz="7600" dirty="0" err="1"/>
              <a:t>Mr.</a:t>
            </a:r>
            <a:r>
              <a:rPr lang="en-IN" sz="7600" dirty="0"/>
              <a:t> A will have to file declaration in </a:t>
            </a:r>
            <a:r>
              <a:rPr lang="en-IN" sz="7600" b="1" dirty="0"/>
              <a:t>Form No. BEN-1</a:t>
            </a:r>
            <a:endParaRPr lang="en-IN" sz="7600" dirty="0"/>
          </a:p>
          <a:p>
            <a:pPr marL="114300" indent="0">
              <a:buNone/>
            </a:pPr>
            <a:endParaRPr lang="en-IN" dirty="0"/>
          </a:p>
        </p:txBody>
      </p:sp>
    </p:spTree>
    <p:extLst>
      <p:ext uri="{BB962C8B-B14F-4D97-AF65-F5344CB8AC3E}">
        <p14:creationId xmlns="" xmlns:p14="http://schemas.microsoft.com/office/powerpoint/2010/main" val="1836304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248" y="274638"/>
            <a:ext cx="10972800" cy="1143000"/>
          </a:xfrm>
        </p:spPr>
        <p:txBody>
          <a:bodyPr>
            <a:normAutofit/>
          </a:bodyPr>
          <a:lstStyle/>
          <a:p>
            <a:pPr algn="ctr"/>
            <a:r>
              <a:rPr lang="en-GB" dirty="0"/>
              <a:t>Diving In Deeper</a:t>
            </a:r>
            <a:endParaRPr lang="en-IN" dirty="0"/>
          </a:p>
        </p:txBody>
      </p:sp>
      <p:sp>
        <p:nvSpPr>
          <p:cNvPr id="3" name="Content Placeholder 2"/>
          <p:cNvSpPr>
            <a:spLocks noGrp="1"/>
          </p:cNvSpPr>
          <p:nvPr>
            <p:ph idx="1"/>
          </p:nvPr>
        </p:nvSpPr>
        <p:spPr/>
        <p:txBody>
          <a:bodyPr>
            <a:normAutofit/>
          </a:bodyPr>
          <a:lstStyle/>
          <a:p>
            <a:pPr marL="0" indent="0" fontAlgn="base">
              <a:buNone/>
            </a:pPr>
            <a:r>
              <a:rPr lang="en-GB" sz="2000" dirty="0"/>
              <a:t>A simple analysis of the above legal pronouncement is very simple and for a private limited company following are the new requirements</a:t>
            </a:r>
          </a:p>
          <a:p>
            <a:pPr marL="914328" lvl="1" indent="-457165" fontAlgn="base">
              <a:buFont typeface="+mj-lt"/>
              <a:buAutoNum type="arabicPeriod"/>
            </a:pPr>
            <a:r>
              <a:rPr lang="en-GB" dirty="0"/>
              <a:t>Prepare the financial </a:t>
            </a:r>
            <a:r>
              <a:rPr lang="en-GB" dirty="0" smtClean="0"/>
              <a:t>statement</a:t>
            </a:r>
          </a:p>
          <a:p>
            <a:pPr marL="914328" lvl="1" indent="-457165" fontAlgn="base">
              <a:buFont typeface="+mj-lt"/>
              <a:buAutoNum type="arabicPeriod"/>
            </a:pPr>
            <a:endParaRPr lang="en-GB" dirty="0"/>
          </a:p>
          <a:p>
            <a:pPr marL="914328" lvl="1" indent="-457165" fontAlgn="base">
              <a:buFont typeface="+mj-lt"/>
              <a:buAutoNum type="arabicPeriod"/>
            </a:pPr>
            <a:r>
              <a:rPr lang="en-GB" dirty="0"/>
              <a:t>Ascertain if there is any money received from any source whatsoever which is pending and is showing in the credit side of the balance sheet or is there any load in the </a:t>
            </a:r>
            <a:r>
              <a:rPr lang="en-GB" dirty="0" smtClean="0"/>
              <a:t>books</a:t>
            </a:r>
          </a:p>
          <a:p>
            <a:pPr marL="914328" lvl="1" indent="-457165" fontAlgn="base">
              <a:buFont typeface="+mj-lt"/>
              <a:buAutoNum type="arabicPeriod"/>
            </a:pPr>
            <a:endParaRPr lang="en-GB" dirty="0"/>
          </a:p>
          <a:p>
            <a:pPr marL="914328" lvl="1" indent="-457165" fontAlgn="base">
              <a:buFont typeface="+mj-lt"/>
              <a:buAutoNum type="arabicPeriod"/>
            </a:pPr>
            <a:r>
              <a:rPr lang="en-GB" dirty="0"/>
              <a:t>File DPT-3 to the ROC within 30 days, when the form is </a:t>
            </a:r>
            <a:r>
              <a:rPr lang="en-GB" dirty="0" smtClean="0"/>
              <a:t>notified.</a:t>
            </a:r>
            <a:endParaRPr lang="en-GB" dirty="0"/>
          </a:p>
          <a:p>
            <a:endParaRPr lang="en-GB" sz="2000" dirty="0" smtClean="0"/>
          </a:p>
          <a:p>
            <a:pPr marL="285750" indent="-285750">
              <a:buFont typeface="Wingdings" pitchFamily="2" charset="2"/>
              <a:buChar char="v"/>
            </a:pPr>
            <a:r>
              <a:rPr lang="en-GB" sz="2000" dirty="0" smtClean="0"/>
              <a:t>In </a:t>
            </a:r>
            <a:r>
              <a:rPr lang="en-GB" sz="2000" dirty="0"/>
              <a:t>the final financial statement, a note must be appended with details of money received from the director or its relatives. </a:t>
            </a:r>
            <a:endParaRPr lang="en-GB" sz="2000" dirty="0" smtClean="0"/>
          </a:p>
          <a:p>
            <a:pPr marL="342900" indent="-342900">
              <a:buFont typeface="Wingdings" pitchFamily="2" charset="2"/>
              <a:buChar char="v"/>
            </a:pPr>
            <a:r>
              <a:rPr lang="en-GB" sz="2000" dirty="0" smtClean="0"/>
              <a:t>The </a:t>
            </a:r>
            <a:r>
              <a:rPr lang="en-GB" sz="2000" dirty="0"/>
              <a:t>relative has been defined in section 2(77) which is further elaborated by the rules.</a:t>
            </a:r>
            <a:endParaRPr lang="en-IN" sz="2000" dirty="0"/>
          </a:p>
        </p:txBody>
      </p:sp>
    </p:spTree>
    <p:extLst>
      <p:ext uri="{BB962C8B-B14F-4D97-AF65-F5344CB8AC3E}">
        <p14:creationId xmlns="" xmlns:p14="http://schemas.microsoft.com/office/powerpoint/2010/main" val="16557985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842" y="171607"/>
            <a:ext cx="10160000" cy="1143000"/>
          </a:xfrm>
        </p:spPr>
        <p:txBody>
          <a:bodyPr/>
          <a:lstStyle/>
          <a:p>
            <a:r>
              <a:rPr lang="en-IN" dirty="0"/>
              <a:t>Practical Issues in Form BEN</a:t>
            </a:r>
          </a:p>
        </p:txBody>
      </p:sp>
      <p:sp>
        <p:nvSpPr>
          <p:cNvPr id="3" name="Content Placeholder 2"/>
          <p:cNvSpPr>
            <a:spLocks noGrp="1"/>
          </p:cNvSpPr>
          <p:nvPr>
            <p:ph idx="1"/>
          </p:nvPr>
        </p:nvSpPr>
        <p:spPr>
          <a:xfrm>
            <a:off x="570963" y="1419895"/>
            <a:ext cx="10479109" cy="5238481"/>
          </a:xfrm>
        </p:spPr>
        <p:txBody>
          <a:bodyPr>
            <a:normAutofit/>
          </a:bodyPr>
          <a:lstStyle/>
          <a:p>
            <a:pPr marL="114300" indent="0">
              <a:buNone/>
            </a:pPr>
            <a:r>
              <a:rPr lang="en-IN" sz="1800" b="1" dirty="0"/>
              <a:t>Q</a:t>
            </a:r>
            <a:r>
              <a:rPr lang="en-IN" sz="1800" dirty="0"/>
              <a:t>. ABC (HUF) through Karta </a:t>
            </a:r>
            <a:r>
              <a:rPr lang="en-IN" sz="1800" dirty="0" err="1"/>
              <a:t>Mr.</a:t>
            </a:r>
            <a:r>
              <a:rPr lang="en-IN" sz="1800" dirty="0"/>
              <a:t> B is the owner of 12% equity shares of XYZ Ltd.</a:t>
            </a:r>
          </a:p>
          <a:p>
            <a:pPr marL="114300" indent="0">
              <a:buNone/>
            </a:pPr>
            <a:r>
              <a:rPr lang="en-IN" sz="1800" b="1" dirty="0"/>
              <a:t>A</a:t>
            </a:r>
            <a:r>
              <a:rPr lang="en-IN" sz="1800" dirty="0"/>
              <a:t>. In this case Mr B will be considered as indirect owner of the shares and he will have to file declaration in Form No. BEN-1.No other member of HUF has to file this declaration </a:t>
            </a:r>
          </a:p>
          <a:p>
            <a:pPr marL="114300" indent="0">
              <a:buNone/>
            </a:pPr>
            <a:r>
              <a:rPr lang="en-IN" sz="1800" b="1" dirty="0"/>
              <a:t>  </a:t>
            </a:r>
            <a:endParaRPr lang="en-IN" sz="1800" dirty="0"/>
          </a:p>
          <a:p>
            <a:pPr marL="114300" indent="0">
              <a:buNone/>
            </a:pPr>
            <a:r>
              <a:rPr lang="en-IN" sz="1800" b="1" dirty="0"/>
              <a:t>Q</a:t>
            </a:r>
            <a:r>
              <a:rPr lang="en-IN" sz="1800" dirty="0"/>
              <a:t>. Mrs .N is the Trustee of NPS Trust There are two beneficiaries of the trust who have equal share </a:t>
            </a:r>
            <a:r>
              <a:rPr lang="en-IN" sz="1800" dirty="0" err="1"/>
              <a:t>Mrs.</a:t>
            </a:r>
            <a:r>
              <a:rPr lang="en-IN" sz="1800" dirty="0"/>
              <a:t> N in her capacity of Trustee is holding 20% equity shares in ABC Ltd </a:t>
            </a:r>
          </a:p>
          <a:p>
            <a:pPr marL="114300" indent="0">
              <a:buNone/>
            </a:pPr>
            <a:r>
              <a:rPr lang="en-IN" sz="1800" b="1" dirty="0"/>
              <a:t>A</a:t>
            </a:r>
            <a:r>
              <a:rPr lang="en-IN" sz="1800" dirty="0"/>
              <a:t>. In this case each beneficiary will be deemed to have significant beneficial ownership in shares of ABC Ltd. There for each beneficiary will have to file declaration in </a:t>
            </a:r>
            <a:r>
              <a:rPr lang="en-IN" sz="1800" b="1" dirty="0"/>
              <a:t>Form No. BEN-1</a:t>
            </a:r>
            <a:r>
              <a:rPr lang="en-IN" sz="1800" dirty="0"/>
              <a:t>.if the Trust is a discretionary Trust the above declaration is to filed by the trustee only. If the Trust is a revocable Trust such declaration is to be filed only by the settler of Trust.</a:t>
            </a:r>
          </a:p>
          <a:p>
            <a:pPr marL="114300" indent="0">
              <a:buNone/>
            </a:pPr>
            <a:r>
              <a:rPr lang="en-IN" sz="1800" b="1" dirty="0"/>
              <a:t>  </a:t>
            </a:r>
            <a:endParaRPr lang="en-IN" sz="1800" dirty="0"/>
          </a:p>
          <a:p>
            <a:pPr marL="114300" indent="0">
              <a:buNone/>
            </a:pPr>
            <a:r>
              <a:rPr lang="en-IN" sz="1800" b="1" dirty="0"/>
              <a:t>Q</a:t>
            </a:r>
            <a:r>
              <a:rPr lang="en-IN" sz="1800" dirty="0"/>
              <a:t>. JDS LLP is holding 25% equity shares of ABC Ltd. </a:t>
            </a:r>
            <a:r>
              <a:rPr lang="en-IN" sz="1800" dirty="0" err="1"/>
              <a:t>Mr.</a:t>
            </a:r>
            <a:r>
              <a:rPr lang="en-IN" sz="1800" dirty="0"/>
              <a:t> J </a:t>
            </a:r>
            <a:r>
              <a:rPr lang="en-IN" sz="1800" dirty="0" err="1"/>
              <a:t>Mr.</a:t>
            </a:r>
            <a:r>
              <a:rPr lang="en-IN" sz="1800" dirty="0"/>
              <a:t> D </a:t>
            </a:r>
            <a:r>
              <a:rPr lang="en-IN" sz="1800" dirty="0" err="1"/>
              <a:t>Mr.</a:t>
            </a:r>
            <a:r>
              <a:rPr lang="en-IN" sz="1800" dirty="0"/>
              <a:t> S and JDS </a:t>
            </a:r>
            <a:r>
              <a:rPr lang="en-IN" sz="1800" dirty="0" err="1"/>
              <a:t>Pvt.</a:t>
            </a:r>
            <a:r>
              <a:rPr lang="en-IN" sz="1800" dirty="0"/>
              <a:t> Ltd. Are partners of JDS LLP.</a:t>
            </a:r>
          </a:p>
          <a:p>
            <a:pPr marL="114300" indent="0">
              <a:buNone/>
            </a:pPr>
            <a:r>
              <a:rPr lang="en-IN" sz="1800" b="1" dirty="0"/>
              <a:t>A</a:t>
            </a:r>
            <a:r>
              <a:rPr lang="en-IN" sz="1800" dirty="0"/>
              <a:t>. In this case </a:t>
            </a:r>
            <a:r>
              <a:rPr lang="en-IN" sz="1800" dirty="0" err="1"/>
              <a:t>Mr.</a:t>
            </a:r>
            <a:r>
              <a:rPr lang="en-IN" sz="1800" dirty="0"/>
              <a:t> J </a:t>
            </a:r>
            <a:r>
              <a:rPr lang="en-IN" sz="1800" dirty="0" err="1"/>
              <a:t>Mr.</a:t>
            </a:r>
            <a:r>
              <a:rPr lang="en-IN" sz="1800" dirty="0"/>
              <a:t> D </a:t>
            </a:r>
            <a:r>
              <a:rPr lang="en-IN" sz="1800" dirty="0" err="1"/>
              <a:t>Mr.</a:t>
            </a:r>
            <a:r>
              <a:rPr lang="en-IN" sz="1800" dirty="0"/>
              <a:t> S will be deemed to be significant beneficial owners of the shares and each of them will have to file declaration in </a:t>
            </a:r>
            <a:r>
              <a:rPr lang="en-IN" sz="1800" b="1" dirty="0"/>
              <a:t>Form No.BEN-1</a:t>
            </a:r>
            <a:r>
              <a:rPr lang="en-IN" sz="1800" dirty="0"/>
              <a:t>. There is one </a:t>
            </a:r>
            <a:r>
              <a:rPr lang="en-IN" sz="1800" dirty="0" err="1"/>
              <a:t>Mr.</a:t>
            </a:r>
            <a:r>
              <a:rPr lang="en-IN" sz="1800" dirty="0"/>
              <a:t> R who holds 60% of equity shares of JDS </a:t>
            </a:r>
            <a:r>
              <a:rPr lang="en-IN" sz="1800" dirty="0" err="1"/>
              <a:t>Pvt.</a:t>
            </a:r>
            <a:r>
              <a:rPr lang="en-IN" sz="1800" dirty="0"/>
              <a:t> Ltd (one of the partners of JDS LLP) there for </a:t>
            </a:r>
            <a:r>
              <a:rPr lang="en-IN" sz="1800" dirty="0" err="1"/>
              <a:t>Mr.</a:t>
            </a:r>
            <a:r>
              <a:rPr lang="en-IN" sz="1800" dirty="0"/>
              <a:t> R will also be considered as significant beneficial owner of shares of ABC Ltd and he will also be required to file declaration in </a:t>
            </a:r>
            <a:r>
              <a:rPr lang="en-IN" sz="1800" b="1" dirty="0"/>
              <a:t>Form No.BEN-1</a:t>
            </a:r>
            <a:r>
              <a:rPr lang="en-IN" sz="1800" dirty="0"/>
              <a:t> </a:t>
            </a:r>
          </a:p>
          <a:p>
            <a:pPr marL="114300" indent="0">
              <a:buNone/>
            </a:pPr>
            <a:endParaRPr lang="en-IN" sz="1800" dirty="0"/>
          </a:p>
        </p:txBody>
      </p:sp>
    </p:spTree>
    <p:extLst>
      <p:ext uri="{BB962C8B-B14F-4D97-AF65-F5344CB8AC3E}">
        <p14:creationId xmlns="" xmlns:p14="http://schemas.microsoft.com/office/powerpoint/2010/main" val="34813432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721" y="171607"/>
            <a:ext cx="10160000" cy="1143000"/>
          </a:xfrm>
        </p:spPr>
        <p:txBody>
          <a:bodyPr/>
          <a:lstStyle/>
          <a:p>
            <a:r>
              <a:rPr lang="en-IN" dirty="0"/>
              <a:t>Practical Issues in Form BEN</a:t>
            </a:r>
          </a:p>
        </p:txBody>
      </p:sp>
      <p:sp>
        <p:nvSpPr>
          <p:cNvPr id="3" name="Content Placeholder 2"/>
          <p:cNvSpPr>
            <a:spLocks noGrp="1"/>
          </p:cNvSpPr>
          <p:nvPr>
            <p:ph idx="1"/>
          </p:nvPr>
        </p:nvSpPr>
        <p:spPr>
          <a:xfrm>
            <a:off x="570963" y="1381259"/>
            <a:ext cx="10388958" cy="5302876"/>
          </a:xfrm>
        </p:spPr>
        <p:txBody>
          <a:bodyPr>
            <a:normAutofit/>
          </a:bodyPr>
          <a:lstStyle/>
          <a:p>
            <a:pPr marL="0" lvl="0" indent="0" algn="just" fontAlgn="base">
              <a:spcBef>
                <a:spcPct val="0"/>
              </a:spcBef>
              <a:spcAft>
                <a:spcPct val="0"/>
              </a:spcAft>
              <a:buClrTx/>
              <a:buNone/>
            </a:pPr>
            <a:r>
              <a:rPr lang="en-US" sz="2000" b="1" dirty="0">
                <a:latin typeface="Calibri" pitchFamily="34" charset="0"/>
                <a:ea typeface="Calibri" pitchFamily="34" charset="0"/>
                <a:cs typeface="Times New Roman" pitchFamily="18" charset="0"/>
              </a:rPr>
              <a:t>Q</a:t>
            </a:r>
            <a:r>
              <a:rPr lang="en-US" sz="2000" dirty="0">
                <a:latin typeface="Calibri" pitchFamily="34" charset="0"/>
                <a:ea typeface="Calibri" pitchFamily="34" charset="0"/>
                <a:cs typeface="Times New Roman" pitchFamily="18" charset="0"/>
              </a:rPr>
              <a:t>. There are following members in PR Ltd</a:t>
            </a:r>
            <a:r>
              <a:rPr lang="en-US" sz="2000" dirty="0" smtClean="0">
                <a:latin typeface="Calibri" pitchFamily="34" charset="0"/>
                <a:ea typeface="Calibri" pitchFamily="34" charset="0"/>
                <a:cs typeface="Times New Roman" pitchFamily="18" charset="0"/>
              </a:rPr>
              <a:t>.</a:t>
            </a:r>
          </a:p>
          <a:p>
            <a:pPr marL="0" lvl="0" indent="0" algn="just" fontAlgn="base">
              <a:spcBef>
                <a:spcPct val="0"/>
              </a:spcBef>
              <a:spcAft>
                <a:spcPct val="0"/>
              </a:spcAft>
              <a:buClrTx/>
              <a:buNone/>
            </a:pPr>
            <a:endParaRPr lang="en-US" sz="2000" dirty="0">
              <a:latin typeface="Calibri" pitchFamily="34" charset="0"/>
              <a:cs typeface="Times New Roman" pitchFamily="18" charset="0"/>
            </a:endParaRPr>
          </a:p>
          <a:p>
            <a:pPr marL="0" lvl="0" indent="0" algn="just" fontAlgn="base">
              <a:spcBef>
                <a:spcPct val="0"/>
              </a:spcBef>
              <a:spcAft>
                <a:spcPct val="0"/>
              </a:spcAft>
              <a:buClrTx/>
              <a:buNone/>
            </a:pPr>
            <a:endParaRPr lang="en-US" sz="2000" dirty="0" smtClean="0">
              <a:latin typeface="Calibri" pitchFamily="34" charset="0"/>
              <a:cs typeface="Times New Roman" pitchFamily="18" charset="0"/>
            </a:endParaRPr>
          </a:p>
          <a:p>
            <a:pPr marL="0" lvl="0" indent="0" algn="just" fontAlgn="base">
              <a:spcBef>
                <a:spcPct val="0"/>
              </a:spcBef>
              <a:spcAft>
                <a:spcPct val="0"/>
              </a:spcAft>
              <a:buClrTx/>
              <a:buNone/>
            </a:pPr>
            <a:endParaRPr lang="en-US" sz="2000" dirty="0" smtClean="0">
              <a:latin typeface="Calibri" pitchFamily="34" charset="0"/>
              <a:cs typeface="Times New Roman" pitchFamily="18" charset="0"/>
            </a:endParaRPr>
          </a:p>
          <a:p>
            <a:pPr marL="0" lvl="0" indent="0" algn="just" fontAlgn="base">
              <a:spcBef>
                <a:spcPct val="0"/>
              </a:spcBef>
              <a:spcAft>
                <a:spcPct val="0"/>
              </a:spcAft>
              <a:buClrTx/>
              <a:buNone/>
            </a:pPr>
            <a:endParaRPr lang="en-US" sz="2000" dirty="0">
              <a:latin typeface="Calibri" pitchFamily="34" charset="0"/>
              <a:cs typeface="Times New Roman" pitchFamily="18" charset="0"/>
            </a:endParaRPr>
          </a:p>
          <a:p>
            <a:pPr marL="0" lvl="0" indent="0" algn="just" fontAlgn="base">
              <a:spcBef>
                <a:spcPct val="0"/>
              </a:spcBef>
              <a:spcAft>
                <a:spcPct val="0"/>
              </a:spcAft>
              <a:buClrTx/>
              <a:buNone/>
            </a:pPr>
            <a:endParaRPr lang="en-US" sz="2000" dirty="0" smtClean="0">
              <a:latin typeface="Calibri" pitchFamily="34" charset="0"/>
              <a:cs typeface="Times New Roman" pitchFamily="18" charset="0"/>
            </a:endParaRPr>
          </a:p>
          <a:p>
            <a:pPr marL="0" lvl="0" indent="0" algn="just" fontAlgn="base">
              <a:spcBef>
                <a:spcPct val="0"/>
              </a:spcBef>
              <a:spcAft>
                <a:spcPct val="0"/>
              </a:spcAft>
              <a:buClrTx/>
              <a:buNone/>
            </a:pPr>
            <a:endParaRPr lang="en-US" sz="2000" dirty="0">
              <a:latin typeface="Calibri" pitchFamily="34" charset="0"/>
              <a:cs typeface="Times New Roman" pitchFamily="18" charset="0"/>
            </a:endParaRPr>
          </a:p>
          <a:p>
            <a:pPr marL="0" lvl="0" indent="0" algn="just" fontAlgn="base">
              <a:spcBef>
                <a:spcPct val="0"/>
              </a:spcBef>
              <a:spcAft>
                <a:spcPct val="0"/>
              </a:spcAft>
              <a:buClrTx/>
              <a:buNone/>
            </a:pPr>
            <a:endParaRPr lang="en-US" sz="2000" dirty="0" smtClean="0">
              <a:latin typeface="Calibri" pitchFamily="34" charset="0"/>
              <a:cs typeface="Times New Roman" pitchFamily="18" charset="0"/>
            </a:endParaRPr>
          </a:p>
          <a:p>
            <a:pPr marL="0" lvl="0" indent="0" algn="just" fontAlgn="base">
              <a:spcBef>
                <a:spcPct val="0"/>
              </a:spcBef>
              <a:spcAft>
                <a:spcPct val="0"/>
              </a:spcAft>
              <a:buClrTx/>
              <a:buNone/>
            </a:pPr>
            <a:endParaRPr lang="en-US" sz="2000" dirty="0">
              <a:latin typeface="Calibri" pitchFamily="34" charset="0"/>
              <a:cs typeface="Times New Roman" pitchFamily="18" charset="0"/>
            </a:endParaRPr>
          </a:p>
          <a:p>
            <a:pPr marL="0" lvl="0" indent="0" algn="just" fontAlgn="base">
              <a:spcBef>
                <a:spcPct val="0"/>
              </a:spcBef>
              <a:spcAft>
                <a:spcPct val="0"/>
              </a:spcAft>
              <a:buClrTx/>
              <a:buNone/>
            </a:pPr>
            <a:endParaRPr lang="en-US" sz="2000" dirty="0" smtClean="0">
              <a:latin typeface="Calibri" pitchFamily="34" charset="0"/>
              <a:cs typeface="Times New Roman" pitchFamily="18" charset="0"/>
            </a:endParaRPr>
          </a:p>
          <a:p>
            <a:pPr marL="0" lvl="0" indent="0" algn="just" fontAlgn="base">
              <a:spcBef>
                <a:spcPct val="0"/>
              </a:spcBef>
              <a:spcAft>
                <a:spcPct val="0"/>
              </a:spcAft>
              <a:buClrTx/>
              <a:buNone/>
            </a:pPr>
            <a:endParaRPr lang="en-US" sz="2000" dirty="0">
              <a:latin typeface="Calibri" pitchFamily="34" charset="0"/>
              <a:cs typeface="Times New Roman" pitchFamily="18" charset="0"/>
            </a:endParaRPr>
          </a:p>
          <a:p>
            <a:pPr marL="0" lvl="0" indent="0" algn="just" fontAlgn="base">
              <a:spcBef>
                <a:spcPct val="0"/>
              </a:spcBef>
              <a:spcAft>
                <a:spcPct val="0"/>
              </a:spcAft>
              <a:buClrTx/>
              <a:buNone/>
            </a:pPr>
            <a:endParaRPr lang="en-US" sz="2000" dirty="0">
              <a:latin typeface="Arial" pitchFamily="34" charset="0"/>
              <a:cs typeface="Arial" pitchFamily="34" charset="0"/>
            </a:endParaRPr>
          </a:p>
          <a:p>
            <a:pPr marL="0" lvl="0" indent="0" algn="just" eaLnBrk="0" fontAlgn="base" hangingPunct="0">
              <a:spcBef>
                <a:spcPct val="0"/>
              </a:spcBef>
              <a:spcAft>
                <a:spcPct val="0"/>
              </a:spcAft>
              <a:buClrTx/>
              <a:buFontTx/>
              <a:buChar char="•"/>
            </a:pPr>
            <a:r>
              <a:rPr lang="en-US" sz="2000" dirty="0">
                <a:latin typeface="Calibri" pitchFamily="34" charset="0"/>
                <a:ea typeface="Calibri" pitchFamily="34" charset="0"/>
                <a:cs typeface="Times New Roman" pitchFamily="18" charset="0"/>
              </a:rPr>
              <a:t>Mr. A holds 55% equity shares in CD Pvt. Ltd. he is the Karta of ABC (HUF) He is also a partner of PDS LLP and XYZ co. And a Trustee of DC Trust. All these entities together own 22% of equity shares in PR Ltd. There for </a:t>
            </a:r>
            <a:r>
              <a:rPr lang="en-US" sz="2000" dirty="0" err="1">
                <a:latin typeface="Calibri" pitchFamily="34" charset="0"/>
                <a:ea typeface="Calibri" pitchFamily="34" charset="0"/>
                <a:cs typeface="Times New Roman" pitchFamily="18" charset="0"/>
              </a:rPr>
              <a:t>Mr</a:t>
            </a:r>
            <a:r>
              <a:rPr lang="en-US" sz="2000" dirty="0">
                <a:latin typeface="Calibri" pitchFamily="34" charset="0"/>
                <a:ea typeface="Calibri" pitchFamily="34" charset="0"/>
                <a:cs typeface="Times New Roman" pitchFamily="18" charset="0"/>
              </a:rPr>
              <a:t> a will be treated as having significant beneficial ownership of more than 10% of equity shares of PR Ltd. And he will have to file declaration in </a:t>
            </a:r>
            <a:r>
              <a:rPr lang="en-US" sz="2000" b="1" dirty="0">
                <a:latin typeface="Calibri" pitchFamily="34" charset="0"/>
                <a:ea typeface="Calibri" pitchFamily="34" charset="0"/>
                <a:cs typeface="Times New Roman" pitchFamily="18" charset="0"/>
              </a:rPr>
              <a:t>FormNo.BEN-1</a:t>
            </a:r>
            <a:r>
              <a:rPr lang="en-US" sz="2000" dirty="0">
                <a:latin typeface="Calibri" pitchFamily="34" charset="0"/>
                <a:ea typeface="Calibri" pitchFamily="34" charset="0"/>
                <a:cs typeface="Times New Roman" pitchFamily="18" charset="0"/>
              </a:rPr>
              <a:t>.</a:t>
            </a:r>
            <a:endParaRPr lang="en-US" sz="3600" dirty="0">
              <a:latin typeface="Arial" pitchFamily="34" charset="0"/>
              <a:cs typeface="Arial" pitchFamily="34" charset="0"/>
            </a:endParaRPr>
          </a:p>
          <a:p>
            <a:endParaRPr lang="en-IN" sz="2000" dirty="0"/>
          </a:p>
        </p:txBody>
      </p:sp>
      <p:graphicFrame>
        <p:nvGraphicFramePr>
          <p:cNvPr id="6" name="Table 5"/>
          <p:cNvGraphicFramePr>
            <a:graphicFrameLocks noGrp="1"/>
          </p:cNvGraphicFramePr>
          <p:nvPr>
            <p:extLst>
              <p:ext uri="{D42A27DB-BD31-4B8C-83A1-F6EECF244321}">
                <p14:modId xmlns="" xmlns:p14="http://schemas.microsoft.com/office/powerpoint/2010/main" val="2649899864"/>
              </p:ext>
            </p:extLst>
          </p:nvPr>
        </p:nvGraphicFramePr>
        <p:xfrm>
          <a:off x="751822" y="1838439"/>
          <a:ext cx="8958848" cy="2804160"/>
        </p:xfrm>
        <a:graphic>
          <a:graphicData uri="http://schemas.openxmlformats.org/drawingml/2006/table">
            <a:tbl>
              <a:tblPr firstRow="1" firstCol="1" bandRow="1">
                <a:tableStyleId>{6E25E649-3F16-4E02-A733-19D2CDBF48F0}</a:tableStyleId>
              </a:tblPr>
              <a:tblGrid>
                <a:gridCol w="1012584"/>
                <a:gridCol w="6336405"/>
                <a:gridCol w="1609859"/>
              </a:tblGrid>
              <a:tr h="295143">
                <a:tc>
                  <a:txBody>
                    <a:bodyPr/>
                    <a:lstStyle/>
                    <a:p>
                      <a:pPr algn="ctr">
                        <a:lnSpc>
                          <a:spcPct val="115000"/>
                        </a:lnSpc>
                        <a:spcAft>
                          <a:spcPts val="0"/>
                        </a:spcAft>
                      </a:pPr>
                      <a:r>
                        <a:rPr lang="en-IN" sz="2000" dirty="0" smtClean="0">
                          <a:effectLst/>
                        </a:rPr>
                        <a:t>Sl. No</a:t>
                      </a:r>
                      <a:endParaRPr lang="en-IN" sz="20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IN" sz="2000" dirty="0" smtClean="0">
                          <a:effectLst/>
                        </a:rPr>
                        <a:t>Name</a:t>
                      </a:r>
                      <a:endParaRPr lang="en-IN"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IN" sz="2000" dirty="0" smtClean="0">
                          <a:effectLst/>
                        </a:rPr>
                        <a:t>Percentage</a:t>
                      </a:r>
                      <a:endParaRPr lang="en-IN" sz="20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95143">
                <a:tc>
                  <a:txBody>
                    <a:bodyPr/>
                    <a:lstStyle/>
                    <a:p>
                      <a:pPr algn="ctr">
                        <a:lnSpc>
                          <a:spcPct val="115000"/>
                        </a:lnSpc>
                        <a:spcAft>
                          <a:spcPts val="0"/>
                        </a:spcAft>
                      </a:pPr>
                      <a:r>
                        <a:rPr lang="en-IN" sz="2000" dirty="0" smtClean="0">
                          <a:effectLst/>
                        </a:rPr>
                        <a:t>1</a:t>
                      </a:r>
                      <a:endParaRPr lang="en-IN" sz="20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IN" sz="2000">
                          <a:effectLst/>
                        </a:rPr>
                        <a:t>CD Pvt. Ltd</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2%</a:t>
                      </a:r>
                      <a:endParaRPr lang="en-IN" sz="200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295143">
                <a:tc>
                  <a:txBody>
                    <a:bodyPr/>
                    <a:lstStyle/>
                    <a:p>
                      <a:pPr algn="ctr">
                        <a:lnSpc>
                          <a:spcPct val="115000"/>
                        </a:lnSpc>
                        <a:spcAft>
                          <a:spcPts val="0"/>
                        </a:spcAft>
                      </a:pPr>
                      <a:r>
                        <a:rPr lang="en-IN" sz="2000" dirty="0" smtClean="0">
                          <a:effectLst/>
                        </a:rPr>
                        <a:t>2</a:t>
                      </a:r>
                      <a:endParaRPr lang="en-IN" sz="20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IN" sz="2000" dirty="0">
                          <a:effectLst/>
                        </a:rPr>
                        <a:t>ABC(HUF) (through Karta)</a:t>
                      </a:r>
                      <a:endParaRPr lang="en-IN"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dirty="0">
                          <a:effectLst/>
                        </a:rPr>
                        <a:t>4%</a:t>
                      </a:r>
                      <a:endParaRPr lang="en-IN" sz="20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295143">
                <a:tc>
                  <a:txBody>
                    <a:bodyPr/>
                    <a:lstStyle/>
                    <a:p>
                      <a:pPr algn="ctr">
                        <a:lnSpc>
                          <a:spcPct val="115000"/>
                        </a:lnSpc>
                        <a:spcAft>
                          <a:spcPts val="0"/>
                        </a:spcAft>
                      </a:pPr>
                      <a:r>
                        <a:rPr lang="en-IN" sz="2000" dirty="0" smtClean="0">
                          <a:effectLst/>
                        </a:rPr>
                        <a:t>3</a:t>
                      </a:r>
                      <a:endParaRPr lang="en-IN" sz="20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IN" sz="2000" dirty="0">
                          <a:effectLst/>
                        </a:rPr>
                        <a:t>PDS LLP</a:t>
                      </a:r>
                      <a:endParaRPr lang="en-IN"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dirty="0">
                          <a:effectLst/>
                        </a:rPr>
                        <a:t>3%</a:t>
                      </a:r>
                      <a:endParaRPr lang="en-IN" sz="20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295143">
                <a:tc>
                  <a:txBody>
                    <a:bodyPr/>
                    <a:lstStyle/>
                    <a:p>
                      <a:pPr algn="ctr">
                        <a:lnSpc>
                          <a:spcPct val="115000"/>
                        </a:lnSpc>
                        <a:spcAft>
                          <a:spcPts val="0"/>
                        </a:spcAft>
                      </a:pPr>
                      <a:r>
                        <a:rPr lang="en-IN" sz="2000" dirty="0" smtClean="0">
                          <a:effectLst/>
                        </a:rPr>
                        <a:t>4</a:t>
                      </a:r>
                      <a:endParaRPr lang="en-IN" sz="20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IN" sz="2000" dirty="0">
                          <a:effectLst/>
                        </a:rPr>
                        <a:t>DC (Trust)(Discretionary Trust)</a:t>
                      </a:r>
                      <a:endParaRPr lang="en-IN"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5%</a:t>
                      </a:r>
                      <a:endParaRPr lang="en-IN" sz="200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295143">
                <a:tc>
                  <a:txBody>
                    <a:bodyPr/>
                    <a:lstStyle/>
                    <a:p>
                      <a:pPr algn="ctr">
                        <a:lnSpc>
                          <a:spcPct val="115000"/>
                        </a:lnSpc>
                        <a:spcAft>
                          <a:spcPts val="0"/>
                        </a:spcAft>
                      </a:pPr>
                      <a:r>
                        <a:rPr lang="en-IN" sz="2000" dirty="0" smtClean="0">
                          <a:effectLst/>
                        </a:rPr>
                        <a:t>5</a:t>
                      </a:r>
                      <a:endParaRPr lang="en-IN" sz="20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IN" sz="2000" dirty="0">
                          <a:effectLst/>
                        </a:rPr>
                        <a:t>XYZ and Co.(partnership firm)(through its partner A)</a:t>
                      </a:r>
                      <a:endParaRPr lang="en-IN"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8%</a:t>
                      </a:r>
                      <a:endParaRPr lang="en-IN" sz="200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295143">
                <a:tc>
                  <a:txBody>
                    <a:bodyPr/>
                    <a:lstStyle/>
                    <a:p>
                      <a:pPr algn="ctr">
                        <a:lnSpc>
                          <a:spcPct val="115000"/>
                        </a:lnSpc>
                        <a:spcAft>
                          <a:spcPts val="0"/>
                        </a:spcAft>
                      </a:pPr>
                      <a:r>
                        <a:rPr lang="en-IN" sz="2000" dirty="0" smtClean="0">
                          <a:effectLst/>
                        </a:rPr>
                        <a:t>6</a:t>
                      </a:r>
                      <a:endParaRPr lang="en-IN" sz="20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IN" sz="2000">
                          <a:effectLst/>
                        </a:rPr>
                        <a:t>Others</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78%</a:t>
                      </a:r>
                      <a:endParaRPr lang="en-IN" sz="200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295143">
                <a:tc>
                  <a:txBody>
                    <a:bodyPr/>
                    <a:lstStyle/>
                    <a:p>
                      <a:pPr algn="ctr">
                        <a:lnSpc>
                          <a:spcPct val="115000"/>
                        </a:lnSpc>
                        <a:spcAft>
                          <a:spcPts val="0"/>
                        </a:spcAft>
                      </a:pPr>
                      <a:r>
                        <a:rPr lang="en-IN" sz="2000" dirty="0">
                          <a:effectLst/>
                        </a:rPr>
                        <a:t> </a:t>
                      </a:r>
                      <a:endParaRPr lang="en-IN" sz="20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2000">
                          <a:effectLst/>
                        </a:rPr>
                        <a:t>Total</a:t>
                      </a:r>
                      <a:endParaRPr lang="en-IN" sz="200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2000" dirty="0">
                          <a:effectLst/>
                        </a:rPr>
                        <a:t>100%</a:t>
                      </a:r>
                      <a:endParaRPr lang="en-IN" sz="20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1945141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Summing Up</a:t>
            </a:r>
            <a:endParaRPr lang="en-IN" dirty="0"/>
          </a:p>
        </p:txBody>
      </p:sp>
      <p:sp>
        <p:nvSpPr>
          <p:cNvPr id="3" name="Content Placeholder 2"/>
          <p:cNvSpPr>
            <a:spLocks noGrp="1"/>
          </p:cNvSpPr>
          <p:nvPr>
            <p:ph idx="1"/>
          </p:nvPr>
        </p:nvSpPr>
        <p:spPr/>
        <p:txBody>
          <a:bodyPr/>
          <a:lstStyle/>
          <a:p>
            <a:r>
              <a:rPr lang="en-IN" dirty="0" smtClean="0"/>
              <a:t>All individuals who are having investments in shares of companies directly or indirectly will have to study these provisions and file declaration in Form No. BEN-1 within the prescribed time limit.</a:t>
            </a:r>
          </a:p>
          <a:p>
            <a:r>
              <a:rPr lang="en-IN" dirty="0" smtClean="0"/>
              <a:t>These provisions are made to locate persons who hold control in a company through </a:t>
            </a:r>
            <a:r>
              <a:rPr lang="en-IN" i="1" dirty="0" err="1" smtClean="0"/>
              <a:t>benami</a:t>
            </a:r>
            <a:r>
              <a:rPr lang="en-IN" i="1" dirty="0" smtClean="0"/>
              <a:t> holdings.</a:t>
            </a:r>
          </a:p>
          <a:p>
            <a:r>
              <a:rPr lang="en-IN" dirty="0" smtClean="0"/>
              <a:t>There provisions are brought about with a hope to curb some unethical practices which are at present adopted by certain individuals and companies for exercising control over and to influence certain corporate decisions.</a:t>
            </a:r>
            <a:endParaRPr lang="en-IN" dirty="0"/>
          </a:p>
        </p:txBody>
      </p:sp>
    </p:spTree>
    <p:extLst>
      <p:ext uri="{BB962C8B-B14F-4D97-AF65-F5344CB8AC3E}">
        <p14:creationId xmlns="" xmlns:p14="http://schemas.microsoft.com/office/powerpoint/2010/main" val="23890314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4547" y="1854558"/>
            <a:ext cx="10934162" cy="2820473"/>
          </a:xfrm>
          <a:noFill/>
        </p:spPr>
        <p:txBody>
          <a:bodyPr vert="horz" lIns="91440" tIns="45720" rIns="91440" bIns="45720" rtlCol="0" anchor="ctr">
            <a:noAutofit/>
            <a:scene3d>
              <a:camera prst="orthographicFront"/>
              <a:lightRig rig="soft" dir="t"/>
            </a:scene3d>
            <a:sp3d prstMaterial="softEdge">
              <a:bevelT w="25400" h="25400"/>
            </a:sp3d>
          </a:bodyPr>
          <a:lstStyle/>
          <a:p>
            <a:pPr algn="ctr"/>
            <a:r>
              <a:rPr lang="en-IN" sz="9600" dirty="0"/>
              <a:t>FORM INC-35 A</a:t>
            </a:r>
            <a:r>
              <a:rPr lang="en-IN" sz="9600" dirty="0" smtClean="0"/>
              <a:t>GILE</a:t>
            </a:r>
            <a:endParaRPr lang="en-IN" sz="9600" dirty="0"/>
          </a:p>
        </p:txBody>
      </p:sp>
    </p:spTree>
    <p:extLst>
      <p:ext uri="{BB962C8B-B14F-4D97-AF65-F5344CB8AC3E}">
        <p14:creationId xmlns="" xmlns:p14="http://schemas.microsoft.com/office/powerpoint/2010/main" val="24815738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N" dirty="0" smtClean="0">
                <a:effectLst/>
              </a:rPr>
              <a:t>Laws Governing </a:t>
            </a:r>
            <a:r>
              <a:rPr lang="en-IN" dirty="0">
                <a:effectLst/>
              </a:rPr>
              <a:t>the </a:t>
            </a:r>
            <a:r>
              <a:rPr lang="en-IN" dirty="0" err="1">
                <a:effectLst/>
              </a:rPr>
              <a:t>eForm</a:t>
            </a:r>
            <a:r>
              <a:rPr lang="en-IN" dirty="0">
                <a:effectLst/>
              </a:rPr>
              <a:t> AGILE INC-35</a:t>
            </a:r>
            <a:endParaRPr lang="en-IN" dirty="0"/>
          </a:p>
        </p:txBody>
      </p:sp>
      <p:sp>
        <p:nvSpPr>
          <p:cNvPr id="2" name="Content Placeholder 1"/>
          <p:cNvSpPr>
            <a:spLocks noGrp="1"/>
          </p:cNvSpPr>
          <p:nvPr>
            <p:ph idx="1"/>
          </p:nvPr>
        </p:nvSpPr>
        <p:spPr/>
        <p:txBody>
          <a:bodyPr>
            <a:noAutofit/>
          </a:bodyPr>
          <a:lstStyle/>
          <a:p>
            <a:r>
              <a:rPr lang="en-IN" sz="2000" dirty="0" err="1"/>
              <a:t>eForm</a:t>
            </a:r>
            <a:r>
              <a:rPr lang="en-IN" sz="2000" dirty="0"/>
              <a:t> AGILE INC-35 is required to be filed </a:t>
            </a:r>
            <a:r>
              <a:rPr lang="en-IN" sz="2000" dirty="0" smtClean="0"/>
              <a:t>according </a:t>
            </a:r>
            <a:r>
              <a:rPr lang="en-IN" sz="2000" dirty="0"/>
              <a:t>to rule 38(A) of </a:t>
            </a:r>
            <a:r>
              <a:rPr lang="en-IN" sz="2000" dirty="0" smtClean="0"/>
              <a:t>the Companies </a:t>
            </a:r>
            <a:r>
              <a:rPr lang="en-IN" sz="2000" dirty="0"/>
              <a:t>(Incorporation) Rules, </a:t>
            </a:r>
            <a:r>
              <a:rPr lang="en-IN" sz="2000" dirty="0" smtClean="0"/>
              <a:t>2014.</a:t>
            </a:r>
          </a:p>
          <a:p>
            <a:endParaRPr lang="en-IN" sz="2000" b="1" dirty="0" smtClean="0"/>
          </a:p>
          <a:p>
            <a:r>
              <a:rPr lang="en-IN" sz="2000" b="1" dirty="0" smtClean="0"/>
              <a:t>Rule 38A</a:t>
            </a:r>
            <a:r>
              <a:rPr lang="en-IN" sz="2000" b="1" dirty="0"/>
              <a:t> </a:t>
            </a:r>
            <a:r>
              <a:rPr lang="en-IN" sz="2000" b="1" dirty="0" smtClean="0"/>
              <a:t>: </a:t>
            </a:r>
            <a:r>
              <a:rPr lang="en-IN" sz="2000" dirty="0"/>
              <a:t>Application for registration of Goods and Service Tax Identification Number (GSTIN), Employee State Insurance Corporation (ESIC) registration and Employees' Provident Fund Organisation (EPFO) </a:t>
            </a:r>
            <a:r>
              <a:rPr lang="en-IN" sz="2000" dirty="0" smtClean="0"/>
              <a:t>registration. The </a:t>
            </a:r>
            <a:r>
              <a:rPr lang="en-IN" sz="2000" dirty="0"/>
              <a:t>application for incorporation of a company under rule 38 shall be accompanied by e-form AGILE (INC-35) containing an application for registration of the following numbers, </a:t>
            </a:r>
            <a:r>
              <a:rPr lang="en-IN" sz="2000" dirty="0" smtClean="0"/>
              <a:t>namely:-</a:t>
            </a:r>
          </a:p>
          <a:p>
            <a:pPr lvl="1"/>
            <a:endParaRPr lang="en-IN" sz="1600" dirty="0" smtClean="0"/>
          </a:p>
          <a:p>
            <a:pPr marL="736092" lvl="1" indent="-342900">
              <a:buFont typeface="+mj-lt"/>
              <a:buAutoNum type="alphaLcParenR"/>
            </a:pPr>
            <a:r>
              <a:rPr lang="en-IN" sz="1600" dirty="0" smtClean="0"/>
              <a:t>GSTIN </a:t>
            </a:r>
            <a:r>
              <a:rPr lang="en-IN" sz="1600" dirty="0"/>
              <a:t>with effect from 31st March, </a:t>
            </a:r>
            <a:r>
              <a:rPr lang="en-IN" sz="1600" dirty="0" smtClean="0"/>
              <a:t>2019</a:t>
            </a:r>
          </a:p>
          <a:p>
            <a:pPr marL="736092" lvl="1" indent="-342900">
              <a:buFont typeface="+mj-lt"/>
              <a:buAutoNum type="alphaLcParenR"/>
            </a:pPr>
            <a:endParaRPr lang="en-IN" sz="1600" dirty="0"/>
          </a:p>
          <a:p>
            <a:pPr marL="736092" lvl="1" indent="-342900">
              <a:buFont typeface="+mj-lt"/>
              <a:buAutoNum type="alphaLcParenR"/>
            </a:pPr>
            <a:r>
              <a:rPr lang="en-IN" sz="1600" dirty="0" smtClean="0"/>
              <a:t>EPFO </a:t>
            </a:r>
            <a:r>
              <a:rPr lang="en-IN" sz="1600" dirty="0"/>
              <a:t>with effect from 8th April, </a:t>
            </a:r>
            <a:r>
              <a:rPr lang="en-IN" sz="1600" dirty="0" smtClean="0"/>
              <a:t>2019</a:t>
            </a:r>
          </a:p>
          <a:p>
            <a:pPr marL="736092" lvl="1" indent="-342900">
              <a:buFont typeface="+mj-lt"/>
              <a:buAutoNum type="alphaLcParenR"/>
            </a:pPr>
            <a:endParaRPr lang="en-IN" sz="1600" dirty="0"/>
          </a:p>
          <a:p>
            <a:pPr marL="736092" lvl="1" indent="-342900">
              <a:buFont typeface="+mj-lt"/>
              <a:buAutoNum type="alphaLcParenR"/>
            </a:pPr>
            <a:r>
              <a:rPr lang="en-IN" sz="1600" dirty="0" smtClean="0"/>
              <a:t>ESIC </a:t>
            </a:r>
            <a:r>
              <a:rPr lang="en-IN" sz="1600" dirty="0"/>
              <a:t>with effect from 15th April, 2019</a:t>
            </a:r>
          </a:p>
          <a:p>
            <a:pPr marL="114300" indent="0">
              <a:buNone/>
            </a:pPr>
            <a:r>
              <a:rPr lang="en-IN" sz="2000" dirty="0"/>
              <a:t/>
            </a:r>
            <a:br>
              <a:rPr lang="en-IN" sz="2000" dirty="0"/>
            </a:br>
            <a:endParaRPr lang="en-IN" sz="2000" dirty="0"/>
          </a:p>
        </p:txBody>
      </p:sp>
    </p:spTree>
    <p:extLst>
      <p:ext uri="{BB962C8B-B14F-4D97-AF65-F5344CB8AC3E}">
        <p14:creationId xmlns="" xmlns:p14="http://schemas.microsoft.com/office/powerpoint/2010/main" val="42259645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effectLst/>
              </a:rPr>
              <a:t>Purpose</a:t>
            </a:r>
            <a:endParaRPr lang="en-IN" dirty="0"/>
          </a:p>
        </p:txBody>
      </p:sp>
      <p:sp>
        <p:nvSpPr>
          <p:cNvPr id="2" name="Content Placeholder 1"/>
          <p:cNvSpPr>
            <a:spLocks noGrp="1"/>
          </p:cNvSpPr>
          <p:nvPr>
            <p:ph idx="1"/>
          </p:nvPr>
        </p:nvSpPr>
        <p:spPr/>
        <p:txBody>
          <a:bodyPr>
            <a:normAutofit/>
          </a:bodyPr>
          <a:lstStyle/>
          <a:p>
            <a:r>
              <a:rPr lang="en-IN" sz="2000" dirty="0"/>
              <a:t>Any user who intends to incorporate company through </a:t>
            </a:r>
            <a:r>
              <a:rPr lang="en-IN" sz="2000" dirty="0" err="1"/>
              <a:t>SPICe</a:t>
            </a:r>
            <a:r>
              <a:rPr lang="en-IN" sz="2000" dirty="0"/>
              <a:t> </a:t>
            </a:r>
            <a:r>
              <a:rPr lang="en-IN" sz="2000" dirty="0" err="1"/>
              <a:t>eform</a:t>
            </a:r>
            <a:r>
              <a:rPr lang="en-IN" sz="2000" dirty="0"/>
              <a:t> can now also apply for GSTIN / Establishment code as issued by EPFO through this </a:t>
            </a:r>
            <a:r>
              <a:rPr lang="en-IN" sz="2000" dirty="0" err="1"/>
              <a:t>eform</a:t>
            </a:r>
            <a:r>
              <a:rPr lang="en-IN" sz="2000" dirty="0"/>
              <a:t> (INC-35). </a:t>
            </a:r>
            <a:endParaRPr lang="en-IN" sz="2000" dirty="0" smtClean="0"/>
          </a:p>
          <a:p>
            <a:r>
              <a:rPr lang="en-IN" sz="2000" dirty="0" smtClean="0"/>
              <a:t>User </a:t>
            </a:r>
            <a:r>
              <a:rPr lang="en-IN" sz="2000" dirty="0"/>
              <a:t>is required to file application (</a:t>
            </a:r>
            <a:r>
              <a:rPr lang="en-IN" sz="2000" dirty="0" err="1"/>
              <a:t>SPICe</a:t>
            </a:r>
            <a:r>
              <a:rPr lang="en-IN" sz="2000" dirty="0"/>
              <a:t>) for incorporation of a company accompanying linked e-form AGILE “Application for Goods and services tax Identification number, employees state Insurance corporation registration </a:t>
            </a:r>
            <a:r>
              <a:rPr lang="en-IN" sz="2000" dirty="0" err="1"/>
              <a:t>pLus</a:t>
            </a:r>
            <a:r>
              <a:rPr lang="en-IN" sz="2000" dirty="0"/>
              <a:t> Employees provident fund organisation registration” along with </a:t>
            </a:r>
            <a:r>
              <a:rPr lang="en-IN" sz="2000" dirty="0" err="1"/>
              <a:t>eform</a:t>
            </a:r>
            <a:r>
              <a:rPr lang="en-IN" sz="2000" dirty="0"/>
              <a:t> </a:t>
            </a:r>
            <a:r>
              <a:rPr lang="en-IN" sz="2000" dirty="0" err="1"/>
              <a:t>SPICe</a:t>
            </a:r>
            <a:r>
              <a:rPr lang="en-IN" sz="2000" dirty="0"/>
              <a:t> MOA (INC-33) and </a:t>
            </a:r>
            <a:r>
              <a:rPr lang="en-IN" sz="2000" dirty="0" err="1"/>
              <a:t>eForm</a:t>
            </a:r>
            <a:r>
              <a:rPr lang="en-IN" sz="2000" dirty="0"/>
              <a:t> </a:t>
            </a:r>
            <a:r>
              <a:rPr lang="en-IN" sz="2000" dirty="0" err="1"/>
              <a:t>SPICe</a:t>
            </a:r>
            <a:r>
              <a:rPr lang="en-IN" sz="2000" dirty="0"/>
              <a:t> AOA (INC-34) to obtain GSTIN / Establishment Code.</a:t>
            </a:r>
          </a:p>
          <a:p>
            <a:r>
              <a:rPr lang="en-IN" sz="2000" dirty="0"/>
              <a:t>This process will be applicable only for Companies incorporated by MCA through </a:t>
            </a:r>
            <a:r>
              <a:rPr lang="en-IN" sz="2000" dirty="0" err="1"/>
              <a:t>SPICe</a:t>
            </a:r>
            <a:r>
              <a:rPr lang="en-IN" sz="2000" dirty="0"/>
              <a:t> application. Other categories of applicants (Tax </a:t>
            </a:r>
            <a:r>
              <a:rPr lang="en-IN" sz="2000" dirty="0" err="1"/>
              <a:t>Deductor</a:t>
            </a:r>
            <a:r>
              <a:rPr lang="en-IN" sz="2000" dirty="0"/>
              <a:t>, Tax Collector, Casual Taxable person, ISD, etc.) for GSTIN shall follow the existing process of registration through Common Portal for GST registration</a:t>
            </a:r>
          </a:p>
          <a:p>
            <a:r>
              <a:rPr lang="en-IN" sz="2000" dirty="0"/>
              <a:t>Similarly, other type of establishment such as Factory shall follow the existing process of registration through Common Portal for EPFO registration</a:t>
            </a:r>
          </a:p>
          <a:p>
            <a:endParaRPr lang="en-IN" sz="2000" dirty="0"/>
          </a:p>
        </p:txBody>
      </p:sp>
    </p:spTree>
    <p:extLst>
      <p:ext uri="{BB962C8B-B14F-4D97-AF65-F5344CB8AC3E}">
        <p14:creationId xmlns="" xmlns:p14="http://schemas.microsoft.com/office/powerpoint/2010/main" val="21036551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9296" y="158727"/>
            <a:ext cx="10972800" cy="1143000"/>
          </a:xfrm>
        </p:spPr>
        <p:txBody>
          <a:bodyPr/>
          <a:lstStyle/>
          <a:p>
            <a:r>
              <a:rPr lang="en-IN" dirty="0" smtClean="0"/>
              <a:t>INSTRUCTIONS</a:t>
            </a:r>
            <a:endParaRPr lang="en-IN" dirty="0"/>
          </a:p>
        </p:txBody>
      </p:sp>
      <p:graphicFrame>
        <p:nvGraphicFramePr>
          <p:cNvPr id="4" name="Table 3"/>
          <p:cNvGraphicFramePr>
            <a:graphicFrameLocks noGrp="1"/>
          </p:cNvGraphicFramePr>
          <p:nvPr>
            <p:extLst>
              <p:ext uri="{D42A27DB-BD31-4B8C-83A1-F6EECF244321}">
                <p14:modId xmlns="" xmlns:p14="http://schemas.microsoft.com/office/powerpoint/2010/main" val="3117996248"/>
              </p:ext>
            </p:extLst>
          </p:nvPr>
        </p:nvGraphicFramePr>
        <p:xfrm>
          <a:off x="103030" y="1088965"/>
          <a:ext cx="11062953" cy="5675362"/>
        </p:xfrm>
        <a:graphic>
          <a:graphicData uri="http://schemas.openxmlformats.org/drawingml/2006/table">
            <a:tbl>
              <a:tblPr>
                <a:tableStyleId>{616DA210-FB5B-4158-B5E0-FEB733F419BA}</a:tableStyleId>
              </a:tblPr>
              <a:tblGrid>
                <a:gridCol w="499244"/>
                <a:gridCol w="1242305"/>
                <a:gridCol w="2159523"/>
                <a:gridCol w="7161881"/>
              </a:tblGrid>
              <a:tr h="636804">
                <a:tc gridSpan="2">
                  <a:txBody>
                    <a:bodyPr/>
                    <a:lstStyle/>
                    <a:p>
                      <a:pPr algn="ctr" fontAlgn="t"/>
                      <a:r>
                        <a:rPr lang="en-IN" sz="1600" dirty="0">
                          <a:effectLst/>
                        </a:rPr>
                        <a:t>SL No. / Section Name</a:t>
                      </a:r>
                      <a:endParaRPr lang="en-IN" sz="1600" dirty="0">
                        <a:solidFill>
                          <a:schemeClr val="bg1"/>
                        </a:solidFill>
                        <a:effectLst/>
                      </a:endParaRPr>
                    </a:p>
                  </a:txBody>
                  <a:tcPr marL="4544" marR="4544" marT="4544" marB="4544">
                    <a:solidFill>
                      <a:schemeClr val="accent1"/>
                    </a:solidFill>
                  </a:tcPr>
                </a:tc>
                <a:tc hMerge="1">
                  <a:txBody>
                    <a:bodyPr/>
                    <a:lstStyle/>
                    <a:p>
                      <a:endParaRPr lang="en-IN"/>
                    </a:p>
                  </a:txBody>
                  <a:tcPr/>
                </a:tc>
                <a:tc>
                  <a:txBody>
                    <a:bodyPr/>
                    <a:lstStyle/>
                    <a:p>
                      <a:pPr algn="ctr" fontAlgn="t"/>
                      <a:r>
                        <a:rPr lang="en-IN" sz="1600" dirty="0">
                          <a:effectLst/>
                        </a:rPr>
                        <a:t>Field Name</a:t>
                      </a:r>
                      <a:endParaRPr lang="en-IN" sz="1600" dirty="0">
                        <a:solidFill>
                          <a:schemeClr val="bg1"/>
                        </a:solidFill>
                        <a:effectLst/>
                      </a:endParaRPr>
                    </a:p>
                  </a:txBody>
                  <a:tcPr marL="4544" marR="4544" marT="4544" marB="4544">
                    <a:solidFill>
                      <a:schemeClr val="accent1"/>
                    </a:solidFill>
                  </a:tcPr>
                </a:tc>
                <a:tc>
                  <a:txBody>
                    <a:bodyPr/>
                    <a:lstStyle/>
                    <a:p>
                      <a:pPr algn="ctr" fontAlgn="t"/>
                      <a:r>
                        <a:rPr lang="en-IN" sz="1600" dirty="0">
                          <a:effectLst/>
                        </a:rPr>
                        <a:t>Instructions</a:t>
                      </a:r>
                      <a:endParaRPr lang="en-IN" sz="1600" dirty="0">
                        <a:solidFill>
                          <a:schemeClr val="bg1"/>
                        </a:solidFill>
                        <a:effectLst/>
                      </a:endParaRPr>
                    </a:p>
                  </a:txBody>
                  <a:tcPr marL="4544" marR="4544" marT="4544" marB="4544">
                    <a:solidFill>
                      <a:schemeClr val="accent1"/>
                    </a:solidFill>
                  </a:tcPr>
                </a:tc>
              </a:tr>
              <a:tr h="1698380">
                <a:tc>
                  <a:txBody>
                    <a:bodyPr/>
                    <a:lstStyle/>
                    <a:p>
                      <a:pPr algn="ctr" fontAlgn="t"/>
                      <a:r>
                        <a:rPr lang="en-IN" sz="1600" dirty="0">
                          <a:effectLst/>
                        </a:rPr>
                        <a:t>1</a:t>
                      </a:r>
                    </a:p>
                  </a:txBody>
                  <a:tcPr marL="4544" marR="4544" marT="4544" marB="4544"/>
                </a:tc>
                <a:tc>
                  <a:txBody>
                    <a:bodyPr/>
                    <a:lstStyle/>
                    <a:p>
                      <a:pPr algn="ctr" fontAlgn="t"/>
                      <a:endParaRPr lang="en-IN" sz="1600" dirty="0">
                        <a:effectLst/>
                      </a:endParaRPr>
                    </a:p>
                  </a:txBody>
                  <a:tcPr marL="4544" marR="4544" marT="4544" marB="4544"/>
                </a:tc>
                <a:tc>
                  <a:txBody>
                    <a:bodyPr/>
                    <a:lstStyle/>
                    <a:p>
                      <a:pPr algn="ctr" fontAlgn="t"/>
                      <a:r>
                        <a:rPr lang="en-IN" sz="1600" dirty="0">
                          <a:effectLst/>
                        </a:rPr>
                        <a:t>Do you want to apply for additional services like GSTIN / EPFO</a:t>
                      </a:r>
                    </a:p>
                  </a:txBody>
                  <a:tcPr marL="4544" marR="4544" marT="4544" marB="4544"/>
                </a:tc>
                <a:tc>
                  <a:txBody>
                    <a:bodyPr/>
                    <a:lstStyle/>
                    <a:p>
                      <a:pPr algn="l" fontAlgn="t"/>
                      <a:r>
                        <a:rPr lang="en-IN" sz="1600" dirty="0">
                          <a:effectLst/>
                        </a:rPr>
                        <a:t>Applying for GSTIN / EPFO at the time of incorporation is not mandatory.</a:t>
                      </a:r>
                    </a:p>
                    <a:p>
                      <a:pPr algn="l" fontAlgn="t"/>
                      <a:r>
                        <a:rPr lang="en-IN" sz="1600" dirty="0">
                          <a:effectLst/>
                        </a:rPr>
                        <a:t>In case you wish to apply for any additional services at the time of incorporation, user can select the type of service and proceed.</a:t>
                      </a:r>
                    </a:p>
                    <a:p>
                      <a:pPr algn="l" fontAlgn="t"/>
                      <a:r>
                        <a:rPr lang="en-IN" sz="1600" dirty="0">
                          <a:effectLst/>
                        </a:rPr>
                        <a:t>Based on service checkbox selected by user, all the relevant fields as applicable to the respective service shall be displayed in editable mode in the form.</a:t>
                      </a:r>
                      <a:endParaRPr lang="en-IN" sz="1600" dirty="0">
                        <a:solidFill>
                          <a:srgbClr val="475055"/>
                        </a:solidFill>
                        <a:effectLst/>
                        <a:latin typeface="Arial"/>
                      </a:endParaRPr>
                    </a:p>
                  </a:txBody>
                  <a:tcPr marL="4544" marR="4544" marT="4544" marB="4544"/>
                </a:tc>
              </a:tr>
              <a:tr h="689891">
                <a:tc>
                  <a:txBody>
                    <a:bodyPr/>
                    <a:lstStyle/>
                    <a:p>
                      <a:pPr algn="ctr" fontAlgn="t"/>
                      <a:r>
                        <a:rPr lang="en-IN" sz="1600" dirty="0">
                          <a:effectLst/>
                        </a:rPr>
                        <a:t>3</a:t>
                      </a:r>
                    </a:p>
                  </a:txBody>
                  <a:tcPr marL="4544" marR="4544" marT="4544" marB="4544">
                    <a:solidFill>
                      <a:schemeClr val="tx2">
                        <a:lumMod val="10000"/>
                        <a:lumOff val="90000"/>
                      </a:schemeClr>
                    </a:solidFill>
                  </a:tcPr>
                </a:tc>
                <a:tc>
                  <a:txBody>
                    <a:bodyPr/>
                    <a:lstStyle/>
                    <a:p>
                      <a:pPr algn="ctr" fontAlgn="t"/>
                      <a:endParaRPr lang="en-IN" sz="1600" dirty="0">
                        <a:effectLst/>
                      </a:endParaRPr>
                    </a:p>
                  </a:txBody>
                  <a:tcPr marL="4544" marR="4544" marT="4544" marB="4544">
                    <a:solidFill>
                      <a:schemeClr val="tx2">
                        <a:lumMod val="10000"/>
                        <a:lumOff val="90000"/>
                      </a:schemeClr>
                    </a:solidFill>
                  </a:tcPr>
                </a:tc>
                <a:tc>
                  <a:txBody>
                    <a:bodyPr/>
                    <a:lstStyle/>
                    <a:p>
                      <a:pPr algn="ctr" fontAlgn="t"/>
                      <a:r>
                        <a:rPr lang="en-IN" sz="1600" dirty="0">
                          <a:effectLst/>
                        </a:rPr>
                        <a:t>State</a:t>
                      </a:r>
                    </a:p>
                  </a:txBody>
                  <a:tcPr marL="4544" marR="4544" marT="4544" marB="4544">
                    <a:solidFill>
                      <a:schemeClr val="tx2">
                        <a:lumMod val="10000"/>
                        <a:lumOff val="90000"/>
                      </a:schemeClr>
                    </a:solidFill>
                  </a:tcPr>
                </a:tc>
                <a:tc>
                  <a:txBody>
                    <a:bodyPr/>
                    <a:lstStyle/>
                    <a:p>
                      <a:pPr algn="l" fontAlgn="t"/>
                      <a:r>
                        <a:rPr lang="en-IN" sz="1600" dirty="0">
                          <a:effectLst/>
                        </a:rPr>
                        <a:t>Select the state for which GST / EPFO registration needs to be obtained.</a:t>
                      </a:r>
                    </a:p>
                    <a:p>
                      <a:pPr algn="l" fontAlgn="t"/>
                      <a:r>
                        <a:rPr lang="en-IN" sz="1600" dirty="0">
                          <a:effectLst/>
                        </a:rPr>
                        <a:t>Please note that it should be same as entered in </a:t>
                      </a:r>
                      <a:r>
                        <a:rPr lang="en-IN" sz="1600" dirty="0" err="1">
                          <a:effectLst/>
                        </a:rPr>
                        <a:t>SPICe</a:t>
                      </a:r>
                      <a:r>
                        <a:rPr lang="en-IN" sz="1600" dirty="0">
                          <a:effectLst/>
                        </a:rPr>
                        <a:t> </a:t>
                      </a:r>
                      <a:r>
                        <a:rPr lang="en-IN" sz="1600" dirty="0" err="1">
                          <a:effectLst/>
                        </a:rPr>
                        <a:t>eform</a:t>
                      </a:r>
                      <a:r>
                        <a:rPr lang="en-IN" sz="1600" dirty="0">
                          <a:effectLst/>
                        </a:rPr>
                        <a:t>.</a:t>
                      </a:r>
                      <a:endParaRPr lang="en-IN" sz="1600" dirty="0">
                        <a:solidFill>
                          <a:srgbClr val="475055"/>
                        </a:solidFill>
                        <a:effectLst/>
                        <a:latin typeface="Arial"/>
                      </a:endParaRPr>
                    </a:p>
                  </a:txBody>
                  <a:tcPr marL="4544" marR="4544" marT="4544" marB="4544">
                    <a:solidFill>
                      <a:schemeClr val="tx2">
                        <a:lumMod val="10000"/>
                        <a:lumOff val="90000"/>
                      </a:schemeClr>
                    </a:solidFill>
                  </a:tcPr>
                </a:tc>
              </a:tr>
              <a:tr h="688148">
                <a:tc>
                  <a:txBody>
                    <a:bodyPr/>
                    <a:lstStyle/>
                    <a:p>
                      <a:pPr algn="ctr" fontAlgn="t"/>
                      <a:r>
                        <a:rPr lang="en-IN" sz="1600" dirty="0">
                          <a:effectLst/>
                        </a:rPr>
                        <a:t>4</a:t>
                      </a:r>
                    </a:p>
                  </a:txBody>
                  <a:tcPr marL="4544" marR="4544" marT="4544" marB="4544"/>
                </a:tc>
                <a:tc>
                  <a:txBody>
                    <a:bodyPr/>
                    <a:lstStyle/>
                    <a:p>
                      <a:pPr algn="ctr" fontAlgn="t"/>
                      <a:endParaRPr lang="en-IN" sz="1600">
                        <a:effectLst/>
                      </a:endParaRPr>
                    </a:p>
                  </a:txBody>
                  <a:tcPr marL="4544" marR="4544" marT="4544" marB="4544"/>
                </a:tc>
                <a:tc>
                  <a:txBody>
                    <a:bodyPr/>
                    <a:lstStyle/>
                    <a:p>
                      <a:pPr algn="ctr" fontAlgn="t"/>
                      <a:r>
                        <a:rPr lang="en-IN" sz="1600" dirty="0">
                          <a:effectLst/>
                        </a:rPr>
                        <a:t>District</a:t>
                      </a:r>
                    </a:p>
                  </a:txBody>
                  <a:tcPr marL="4544" marR="4544" marT="4544" marB="4544"/>
                </a:tc>
                <a:tc>
                  <a:txBody>
                    <a:bodyPr/>
                    <a:lstStyle/>
                    <a:p>
                      <a:pPr algn="l" fontAlgn="t"/>
                      <a:r>
                        <a:rPr lang="en-IN" sz="1600" dirty="0">
                          <a:effectLst/>
                        </a:rPr>
                        <a:t>Select the district in which user need to apply for GSTIN / EPFO.</a:t>
                      </a:r>
                    </a:p>
                    <a:p>
                      <a:pPr algn="l" fontAlgn="t"/>
                      <a:r>
                        <a:rPr lang="en-IN" sz="1600" dirty="0">
                          <a:effectLst/>
                        </a:rPr>
                        <a:t>Please note that it should be same as entered in </a:t>
                      </a:r>
                      <a:r>
                        <a:rPr lang="en-IN" sz="1600" dirty="0" err="1">
                          <a:effectLst/>
                        </a:rPr>
                        <a:t>SPICe</a:t>
                      </a:r>
                      <a:r>
                        <a:rPr lang="en-IN" sz="1600" dirty="0">
                          <a:effectLst/>
                        </a:rPr>
                        <a:t> </a:t>
                      </a:r>
                      <a:r>
                        <a:rPr lang="en-IN" sz="1600" dirty="0" err="1">
                          <a:effectLst/>
                        </a:rPr>
                        <a:t>eform</a:t>
                      </a:r>
                      <a:r>
                        <a:rPr lang="en-IN" sz="1600" dirty="0">
                          <a:effectLst/>
                        </a:rPr>
                        <a:t>.</a:t>
                      </a:r>
                      <a:endParaRPr lang="en-IN" sz="1600" dirty="0">
                        <a:solidFill>
                          <a:srgbClr val="475055"/>
                        </a:solidFill>
                        <a:effectLst/>
                        <a:latin typeface="Arial"/>
                      </a:endParaRPr>
                    </a:p>
                  </a:txBody>
                  <a:tcPr marL="4544" marR="4544" marT="4544" marB="4544"/>
                </a:tc>
              </a:tr>
              <a:tr h="1094705">
                <a:tc>
                  <a:txBody>
                    <a:bodyPr/>
                    <a:lstStyle/>
                    <a:p>
                      <a:pPr algn="ctr" fontAlgn="t"/>
                      <a:r>
                        <a:rPr lang="en-IN" sz="1600" dirty="0">
                          <a:effectLst/>
                        </a:rPr>
                        <a:t>5</a:t>
                      </a:r>
                    </a:p>
                  </a:txBody>
                  <a:tcPr marL="4544" marR="4544" marT="4544" marB="4544">
                    <a:solidFill>
                      <a:schemeClr val="tx2">
                        <a:lumMod val="10000"/>
                        <a:lumOff val="90000"/>
                      </a:schemeClr>
                    </a:solidFill>
                  </a:tcPr>
                </a:tc>
                <a:tc>
                  <a:txBody>
                    <a:bodyPr/>
                    <a:lstStyle/>
                    <a:p>
                      <a:pPr algn="ctr" fontAlgn="t"/>
                      <a:endParaRPr lang="en-IN" sz="1600" dirty="0">
                        <a:effectLst/>
                      </a:endParaRPr>
                    </a:p>
                  </a:txBody>
                  <a:tcPr marL="4544" marR="4544" marT="4544" marB="4544">
                    <a:solidFill>
                      <a:schemeClr val="tx2">
                        <a:lumMod val="10000"/>
                        <a:lumOff val="90000"/>
                      </a:schemeClr>
                    </a:solidFill>
                  </a:tcPr>
                </a:tc>
                <a:tc>
                  <a:txBody>
                    <a:bodyPr/>
                    <a:lstStyle/>
                    <a:p>
                      <a:pPr algn="ctr" fontAlgn="t"/>
                      <a:r>
                        <a:rPr lang="en-IN" sz="1600" dirty="0">
                          <a:effectLst/>
                        </a:rPr>
                        <a:t>State Jurisdiction  Sector / Circle / Ward /Charge / Unit</a:t>
                      </a:r>
                    </a:p>
                  </a:txBody>
                  <a:tcPr marL="4544" marR="4544" marT="4544" marB="4544">
                    <a:solidFill>
                      <a:schemeClr val="tx2">
                        <a:lumMod val="10000"/>
                        <a:lumOff val="90000"/>
                      </a:schemeClr>
                    </a:solidFill>
                  </a:tcPr>
                </a:tc>
                <a:tc>
                  <a:txBody>
                    <a:bodyPr/>
                    <a:lstStyle/>
                    <a:p>
                      <a:pPr algn="l" fontAlgn="t"/>
                      <a:r>
                        <a:rPr lang="en-IN" sz="1600" dirty="0">
                          <a:effectLst/>
                        </a:rPr>
                        <a:t>Select the value from the dropdown – Sector / Circle / Ward /Charge / Unit</a:t>
                      </a:r>
                    </a:p>
                    <a:p>
                      <a:pPr algn="l" fontAlgn="t"/>
                      <a:r>
                        <a:rPr lang="en-IN" sz="1600" dirty="0">
                          <a:effectLst/>
                        </a:rPr>
                        <a:t>In case you do not know state jurisdiction, please refer your state website to know your Sector / Circle / Ward /Charge / Unit.</a:t>
                      </a:r>
                      <a:endParaRPr lang="en-IN" sz="1600" dirty="0">
                        <a:solidFill>
                          <a:srgbClr val="475055"/>
                        </a:solidFill>
                        <a:effectLst/>
                        <a:latin typeface="Arial"/>
                      </a:endParaRPr>
                    </a:p>
                  </a:txBody>
                  <a:tcPr marL="4544" marR="4544" marT="4544" marB="4544">
                    <a:solidFill>
                      <a:schemeClr val="tx2">
                        <a:lumMod val="10000"/>
                        <a:lumOff val="90000"/>
                      </a:schemeClr>
                    </a:solidFill>
                  </a:tcPr>
                </a:tc>
              </a:tr>
              <a:tr h="867434">
                <a:tc>
                  <a:txBody>
                    <a:bodyPr/>
                    <a:lstStyle/>
                    <a:p>
                      <a:pPr algn="ctr" fontAlgn="t"/>
                      <a:r>
                        <a:rPr lang="en-IN" sz="1600" dirty="0">
                          <a:effectLst/>
                        </a:rPr>
                        <a:t>6</a:t>
                      </a:r>
                    </a:p>
                  </a:txBody>
                  <a:tcPr marL="4544" marR="4544" marT="4544" marB="4544"/>
                </a:tc>
                <a:tc>
                  <a:txBody>
                    <a:bodyPr/>
                    <a:lstStyle/>
                    <a:p>
                      <a:pPr algn="ctr" fontAlgn="t"/>
                      <a:endParaRPr lang="en-IN" sz="1600">
                        <a:effectLst/>
                      </a:endParaRPr>
                    </a:p>
                  </a:txBody>
                  <a:tcPr marL="4544" marR="4544" marT="4544" marB="4544"/>
                </a:tc>
                <a:tc>
                  <a:txBody>
                    <a:bodyPr/>
                    <a:lstStyle/>
                    <a:p>
                      <a:pPr algn="ctr" fontAlgn="t"/>
                      <a:r>
                        <a:rPr lang="en-IN" sz="1600">
                          <a:effectLst/>
                        </a:rPr>
                        <a:t>Centre Jurisdiction</a:t>
                      </a:r>
                    </a:p>
                  </a:txBody>
                  <a:tcPr marL="4544" marR="4544" marT="4544" marB="4544"/>
                </a:tc>
                <a:tc>
                  <a:txBody>
                    <a:bodyPr/>
                    <a:lstStyle/>
                    <a:p>
                      <a:pPr algn="l" fontAlgn="t"/>
                      <a:r>
                        <a:rPr lang="en-IN" sz="1600" dirty="0">
                          <a:effectLst/>
                        </a:rPr>
                        <a:t>In the </a:t>
                      </a:r>
                      <a:r>
                        <a:rPr lang="en-IN" sz="1600" dirty="0" err="1">
                          <a:effectLst/>
                        </a:rPr>
                        <a:t>Commissionerate</a:t>
                      </a:r>
                      <a:r>
                        <a:rPr lang="en-IN" sz="1600" dirty="0">
                          <a:effectLst/>
                        </a:rPr>
                        <a:t> Code, Division Code and Range Code drop-down list, select the appropriate value</a:t>
                      </a:r>
                      <a:r>
                        <a:rPr lang="en-IN" sz="1600" dirty="0" smtClean="0">
                          <a:effectLst/>
                        </a:rPr>
                        <a:t>.</a:t>
                      </a:r>
                      <a:endParaRPr lang="en-IN" sz="1600" dirty="0">
                        <a:effectLst/>
                      </a:endParaRPr>
                    </a:p>
                  </a:txBody>
                  <a:tcPr marL="4544" marR="4544" marT="4544" marB="4544"/>
                </a:tc>
              </a:tr>
            </a:tbl>
          </a:graphicData>
        </a:graphic>
      </p:graphicFrame>
    </p:spTree>
    <p:extLst>
      <p:ext uri="{BB962C8B-B14F-4D97-AF65-F5344CB8AC3E}">
        <p14:creationId xmlns="" xmlns:p14="http://schemas.microsoft.com/office/powerpoint/2010/main" val="39764993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1042547403"/>
              </p:ext>
            </p:extLst>
          </p:nvPr>
        </p:nvGraphicFramePr>
        <p:xfrm>
          <a:off x="114738" y="167492"/>
          <a:ext cx="11012609" cy="6413611"/>
        </p:xfrm>
        <a:graphic>
          <a:graphicData uri="http://schemas.openxmlformats.org/drawingml/2006/table">
            <a:tbl>
              <a:tblPr>
                <a:tableStyleId>{616DA210-FB5B-4158-B5E0-FEB733F419BA}</a:tableStyleId>
              </a:tblPr>
              <a:tblGrid>
                <a:gridCol w="490569"/>
                <a:gridCol w="484251"/>
                <a:gridCol w="3005326"/>
                <a:gridCol w="7032463"/>
              </a:tblGrid>
              <a:tr h="930791">
                <a:tc>
                  <a:txBody>
                    <a:bodyPr/>
                    <a:lstStyle/>
                    <a:p>
                      <a:pPr algn="ctr" fontAlgn="t"/>
                      <a:r>
                        <a:rPr lang="en-IN" sz="1600" dirty="0">
                          <a:effectLst/>
                        </a:rPr>
                        <a:t>8</a:t>
                      </a:r>
                    </a:p>
                  </a:txBody>
                  <a:tcPr marL="5340" marR="5340" marT="5340" marB="5340"/>
                </a:tc>
                <a:tc>
                  <a:txBody>
                    <a:bodyPr/>
                    <a:lstStyle/>
                    <a:p>
                      <a:pPr algn="ctr" fontAlgn="t"/>
                      <a:endParaRPr lang="en-IN" sz="1600">
                        <a:effectLst/>
                      </a:endParaRPr>
                    </a:p>
                  </a:txBody>
                  <a:tcPr marL="5340" marR="5340" marT="5340" marB="5340"/>
                </a:tc>
                <a:tc>
                  <a:txBody>
                    <a:bodyPr/>
                    <a:lstStyle/>
                    <a:p>
                      <a:pPr algn="ctr" fontAlgn="t"/>
                      <a:r>
                        <a:rPr lang="en-IN" sz="1600" dirty="0">
                          <a:effectLst/>
                        </a:rPr>
                        <a:t>Whether the  Establishment On</a:t>
                      </a:r>
                      <a:br>
                        <a:rPr lang="en-IN" sz="1600" dirty="0">
                          <a:effectLst/>
                        </a:rPr>
                      </a:br>
                      <a:r>
                        <a:rPr lang="en-IN" sz="1600" dirty="0">
                          <a:effectLst/>
                        </a:rPr>
                        <a:t>Lease</a:t>
                      </a:r>
                    </a:p>
                  </a:txBody>
                  <a:tcPr marL="5340" marR="5340" marT="5340" marB="5340"/>
                </a:tc>
                <a:tc>
                  <a:txBody>
                    <a:bodyPr/>
                    <a:lstStyle/>
                    <a:p>
                      <a:pPr algn="just" fontAlgn="t"/>
                      <a:r>
                        <a:rPr lang="en-IN" sz="1600" dirty="0">
                          <a:effectLst/>
                        </a:rPr>
                        <a:t>Select ‘Yes’ in case Establishment is on lease or else ‘No”.</a:t>
                      </a:r>
                    </a:p>
                    <a:p>
                      <a:pPr algn="just" fontAlgn="t"/>
                      <a:r>
                        <a:rPr lang="en-IN" sz="1600" dirty="0">
                          <a:effectLst/>
                        </a:rPr>
                        <a:t>In case of ‘Yes’</a:t>
                      </a:r>
                    </a:p>
                    <a:p>
                      <a:pPr algn="just" fontAlgn="t"/>
                      <a:r>
                        <a:rPr lang="en-IN" sz="1600" dirty="0">
                          <a:effectLst/>
                        </a:rPr>
                        <a:t>Enter Leased From Date to date.</a:t>
                      </a:r>
                      <a:endParaRPr lang="en-IN" sz="1600" dirty="0">
                        <a:solidFill>
                          <a:srgbClr val="475055"/>
                        </a:solidFill>
                        <a:effectLst/>
                        <a:latin typeface="Arial"/>
                      </a:endParaRPr>
                    </a:p>
                  </a:txBody>
                  <a:tcPr marL="5340" marR="5340" marT="5340" marB="5340"/>
                </a:tc>
              </a:tr>
              <a:tr h="1835125">
                <a:tc>
                  <a:txBody>
                    <a:bodyPr/>
                    <a:lstStyle/>
                    <a:p>
                      <a:pPr algn="ctr" fontAlgn="t"/>
                      <a:r>
                        <a:rPr lang="en-IN" sz="1600" dirty="0">
                          <a:effectLst/>
                        </a:rPr>
                        <a:t>9</a:t>
                      </a:r>
                    </a:p>
                  </a:txBody>
                  <a:tcPr marL="5340" marR="5340" marT="5340" marB="5340">
                    <a:solidFill>
                      <a:schemeClr val="tx2">
                        <a:lumMod val="10000"/>
                        <a:lumOff val="90000"/>
                      </a:schemeClr>
                    </a:solidFill>
                  </a:tcPr>
                </a:tc>
                <a:tc>
                  <a:txBody>
                    <a:bodyPr/>
                    <a:lstStyle/>
                    <a:p>
                      <a:pPr algn="ctr" fontAlgn="t"/>
                      <a:endParaRPr lang="en-IN" sz="1600" dirty="0">
                        <a:effectLst/>
                      </a:endParaRPr>
                    </a:p>
                  </a:txBody>
                  <a:tcPr marL="5340" marR="5340" marT="5340" marB="5340">
                    <a:solidFill>
                      <a:schemeClr val="tx2">
                        <a:lumMod val="10000"/>
                        <a:lumOff val="90000"/>
                      </a:schemeClr>
                    </a:solidFill>
                  </a:tcPr>
                </a:tc>
                <a:tc>
                  <a:txBody>
                    <a:bodyPr/>
                    <a:lstStyle/>
                    <a:p>
                      <a:pPr algn="ctr" fontAlgn="t"/>
                      <a:r>
                        <a:rPr lang="en-IN" sz="1600" dirty="0">
                          <a:effectLst/>
                        </a:rPr>
                        <a:t>Option for Composition</a:t>
                      </a:r>
                    </a:p>
                  </a:txBody>
                  <a:tcPr marL="5340" marR="5340" marT="5340" marB="5340">
                    <a:solidFill>
                      <a:schemeClr val="tx2">
                        <a:lumMod val="10000"/>
                        <a:lumOff val="90000"/>
                      </a:schemeClr>
                    </a:solidFill>
                  </a:tcPr>
                </a:tc>
                <a:tc>
                  <a:txBody>
                    <a:bodyPr/>
                    <a:lstStyle/>
                    <a:p>
                      <a:pPr algn="just" fontAlgn="t"/>
                      <a:r>
                        <a:rPr lang="en-IN" sz="1600" dirty="0">
                          <a:effectLst/>
                        </a:rPr>
                        <a:t>Select ‘Yes’ in case you want to opt for the composition scheme, or else select No.</a:t>
                      </a:r>
                    </a:p>
                    <a:p>
                      <a:pPr algn="just" fontAlgn="t"/>
                      <a:r>
                        <a:rPr lang="en-IN" sz="1600" dirty="0">
                          <a:effectLst/>
                        </a:rPr>
                        <a:t>In case of Yes</a:t>
                      </a:r>
                    </a:p>
                    <a:p>
                      <a:pPr algn="just" fontAlgn="t"/>
                      <a:r>
                        <a:rPr lang="en-IN" sz="1600" dirty="0">
                          <a:effectLst/>
                        </a:rPr>
                        <a:t>Select the checkbox for accepting the declaration for opting for Composition.</a:t>
                      </a:r>
                    </a:p>
                    <a:p>
                      <a:pPr algn="just" fontAlgn="t"/>
                      <a:r>
                        <a:rPr lang="en-IN" sz="1600" dirty="0">
                          <a:effectLst/>
                        </a:rPr>
                        <a:t>Select the “Category of Registered Person” opting for composition</a:t>
                      </a:r>
                      <a:endParaRPr lang="en-IN" sz="1600" dirty="0">
                        <a:solidFill>
                          <a:srgbClr val="475055"/>
                        </a:solidFill>
                        <a:effectLst/>
                        <a:latin typeface="Arial"/>
                      </a:endParaRPr>
                    </a:p>
                  </a:txBody>
                  <a:tcPr marL="5340" marR="5340" marT="5340" marB="5340">
                    <a:solidFill>
                      <a:schemeClr val="tx2">
                        <a:lumMod val="10000"/>
                        <a:lumOff val="90000"/>
                      </a:schemeClr>
                    </a:solidFill>
                  </a:tcPr>
                </a:tc>
              </a:tr>
              <a:tr h="944158">
                <a:tc>
                  <a:txBody>
                    <a:bodyPr/>
                    <a:lstStyle/>
                    <a:p>
                      <a:pPr algn="ctr" fontAlgn="t"/>
                      <a:r>
                        <a:rPr lang="en-IN" sz="1600">
                          <a:effectLst/>
                        </a:rPr>
                        <a:t>10</a:t>
                      </a:r>
                    </a:p>
                  </a:txBody>
                  <a:tcPr marL="5340" marR="5340" marT="5340" marB="5340"/>
                </a:tc>
                <a:tc>
                  <a:txBody>
                    <a:bodyPr/>
                    <a:lstStyle/>
                    <a:p>
                      <a:pPr algn="ctr" fontAlgn="t"/>
                      <a:endParaRPr lang="en-IN" sz="1600" dirty="0">
                        <a:effectLst/>
                      </a:endParaRPr>
                    </a:p>
                  </a:txBody>
                  <a:tcPr marL="5340" marR="5340" marT="5340" marB="5340"/>
                </a:tc>
                <a:tc>
                  <a:txBody>
                    <a:bodyPr/>
                    <a:lstStyle/>
                    <a:p>
                      <a:pPr algn="ctr" fontAlgn="t"/>
                      <a:r>
                        <a:rPr lang="en-IN" sz="1600">
                          <a:effectLst/>
                        </a:rPr>
                        <a:t>Nature of Business Activity being carried out at above mentioned Premises</a:t>
                      </a:r>
                    </a:p>
                  </a:txBody>
                  <a:tcPr marL="5340" marR="5340" marT="5340" marB="5340"/>
                </a:tc>
                <a:tc>
                  <a:txBody>
                    <a:bodyPr/>
                    <a:lstStyle/>
                    <a:p>
                      <a:pPr algn="just" fontAlgn="t"/>
                      <a:r>
                        <a:rPr lang="en-IN" sz="1600" dirty="0">
                          <a:effectLst/>
                        </a:rPr>
                        <a:t>Select the checkbox for “Nature of Business Activity” being carried out.</a:t>
                      </a:r>
                    </a:p>
                    <a:p>
                      <a:pPr algn="just" fontAlgn="t"/>
                      <a:r>
                        <a:rPr lang="en-IN" sz="1600" dirty="0">
                          <a:effectLst/>
                        </a:rPr>
                        <a:t>Multiple checkbox can be selected.</a:t>
                      </a:r>
                      <a:endParaRPr lang="en-IN" sz="1600" dirty="0">
                        <a:solidFill>
                          <a:srgbClr val="475055"/>
                        </a:solidFill>
                        <a:effectLst/>
                        <a:latin typeface="Arial"/>
                      </a:endParaRPr>
                    </a:p>
                  </a:txBody>
                  <a:tcPr marL="5340" marR="5340" marT="5340" marB="5340"/>
                </a:tc>
              </a:tr>
              <a:tr h="664900">
                <a:tc>
                  <a:txBody>
                    <a:bodyPr/>
                    <a:lstStyle/>
                    <a:p>
                      <a:pPr algn="ctr" fontAlgn="t"/>
                      <a:endParaRPr lang="en-IN" sz="1600" dirty="0">
                        <a:effectLst/>
                      </a:endParaRPr>
                    </a:p>
                  </a:txBody>
                  <a:tcPr marL="5340" marR="5340" marT="5340" marB="5340">
                    <a:solidFill>
                      <a:schemeClr val="tx2">
                        <a:lumMod val="10000"/>
                        <a:lumOff val="90000"/>
                      </a:schemeClr>
                    </a:solidFill>
                  </a:tcPr>
                </a:tc>
                <a:tc>
                  <a:txBody>
                    <a:bodyPr/>
                    <a:lstStyle/>
                    <a:p>
                      <a:pPr algn="ctr" fontAlgn="t"/>
                      <a:r>
                        <a:rPr lang="en-IN" sz="1600" dirty="0">
                          <a:effectLst/>
                        </a:rPr>
                        <a:t>A</a:t>
                      </a:r>
                    </a:p>
                  </a:txBody>
                  <a:tcPr marL="5340" marR="5340" marT="5340" marB="5340">
                    <a:solidFill>
                      <a:schemeClr val="tx2">
                        <a:lumMod val="10000"/>
                        <a:lumOff val="90000"/>
                      </a:schemeClr>
                    </a:solidFill>
                  </a:tcPr>
                </a:tc>
                <a:tc>
                  <a:txBody>
                    <a:bodyPr/>
                    <a:lstStyle/>
                    <a:p>
                      <a:pPr algn="ctr" fontAlgn="t"/>
                      <a:r>
                        <a:rPr lang="en-IN" sz="1600" dirty="0">
                          <a:effectLst/>
                        </a:rPr>
                        <a:t>Primary Business</a:t>
                      </a:r>
                      <a:br>
                        <a:rPr lang="en-IN" sz="1600" dirty="0">
                          <a:effectLst/>
                        </a:rPr>
                      </a:br>
                      <a:r>
                        <a:rPr lang="en-IN" sz="1600" dirty="0">
                          <a:effectLst/>
                        </a:rPr>
                        <a:t>Activity</a:t>
                      </a:r>
                    </a:p>
                  </a:txBody>
                  <a:tcPr marL="5340" marR="5340" marT="5340" marB="5340">
                    <a:solidFill>
                      <a:schemeClr val="tx2">
                        <a:lumMod val="10000"/>
                        <a:lumOff val="90000"/>
                      </a:schemeClr>
                    </a:solidFill>
                  </a:tcPr>
                </a:tc>
                <a:tc>
                  <a:txBody>
                    <a:bodyPr/>
                    <a:lstStyle/>
                    <a:p>
                      <a:pPr algn="l" fontAlgn="t"/>
                      <a:r>
                        <a:rPr lang="en-IN" sz="1600" dirty="0">
                          <a:effectLst/>
                        </a:rPr>
                        <a:t>Select the Primary Business Activity as applicable.</a:t>
                      </a:r>
                    </a:p>
                  </a:txBody>
                  <a:tcPr marL="5340" marR="5340" marT="5340" marB="5340">
                    <a:solidFill>
                      <a:schemeClr val="tx2">
                        <a:lumMod val="10000"/>
                        <a:lumOff val="90000"/>
                      </a:schemeClr>
                    </a:solidFill>
                  </a:tcPr>
                </a:tc>
              </a:tr>
              <a:tr h="1272283">
                <a:tc>
                  <a:txBody>
                    <a:bodyPr/>
                    <a:lstStyle/>
                    <a:p>
                      <a:pPr algn="ctr" fontAlgn="t"/>
                      <a:r>
                        <a:rPr lang="en-IN" sz="1600">
                          <a:effectLst/>
                        </a:rPr>
                        <a:t>11</a:t>
                      </a:r>
                    </a:p>
                  </a:txBody>
                  <a:tcPr marL="5340" marR="5340" marT="5340" marB="5340"/>
                </a:tc>
                <a:tc>
                  <a:txBody>
                    <a:bodyPr/>
                    <a:lstStyle/>
                    <a:p>
                      <a:pPr algn="ctr" fontAlgn="t"/>
                      <a:endParaRPr lang="en-IN" sz="1600" dirty="0">
                        <a:effectLst/>
                      </a:endParaRPr>
                    </a:p>
                  </a:txBody>
                  <a:tcPr marL="5340" marR="5340" marT="5340" marB="5340"/>
                </a:tc>
                <a:tc>
                  <a:txBody>
                    <a:bodyPr/>
                    <a:lstStyle/>
                    <a:p>
                      <a:pPr algn="ctr" fontAlgn="t"/>
                      <a:r>
                        <a:rPr lang="en-IN" sz="1600">
                          <a:effectLst/>
                        </a:rPr>
                        <a:t>Details of the Goods supplied by the Business</a:t>
                      </a:r>
                    </a:p>
                    <a:p>
                      <a:pPr algn="ctr" fontAlgn="t"/>
                      <a:r>
                        <a:rPr lang="en-IN" sz="1600">
                          <a:effectLst/>
                        </a:rPr>
                        <a:t>HSN code (4 Digit)</a:t>
                      </a:r>
                      <a:endParaRPr lang="en-IN" sz="1600">
                        <a:solidFill>
                          <a:srgbClr val="475055"/>
                        </a:solidFill>
                        <a:effectLst/>
                        <a:latin typeface="Arial"/>
                      </a:endParaRPr>
                    </a:p>
                  </a:txBody>
                  <a:tcPr marL="5340" marR="5340" marT="5340" marB="5340"/>
                </a:tc>
                <a:tc>
                  <a:txBody>
                    <a:bodyPr/>
                    <a:lstStyle/>
                    <a:p>
                      <a:pPr algn="just" fontAlgn="t"/>
                      <a:r>
                        <a:rPr lang="en-IN" sz="1600" dirty="0">
                          <a:effectLst/>
                        </a:rPr>
                        <a:t>For HSN code: kindly refer HSN Code as provided on CBIC website (www.cbic.gov.in </a:t>
                      </a:r>
                      <a:r>
                        <a:rPr lang="en-IN" sz="1600" dirty="0" smtClean="0">
                          <a:effectLst/>
                        </a:rPr>
                        <a:t>) and </a:t>
                      </a:r>
                      <a:r>
                        <a:rPr lang="en-IN" sz="1600" dirty="0">
                          <a:effectLst/>
                        </a:rPr>
                        <a:t>enter the </a:t>
                      </a:r>
                      <a:r>
                        <a:rPr lang="en-IN" sz="1600" dirty="0" smtClean="0">
                          <a:effectLst/>
                        </a:rPr>
                        <a:t>HSN</a:t>
                      </a:r>
                      <a:r>
                        <a:rPr lang="en-IN" sz="1600" baseline="0" dirty="0" smtClean="0">
                          <a:effectLst/>
                        </a:rPr>
                        <a:t> </a:t>
                      </a:r>
                      <a:r>
                        <a:rPr lang="en-IN" sz="1600" dirty="0" smtClean="0">
                          <a:effectLst/>
                        </a:rPr>
                        <a:t>Code </a:t>
                      </a:r>
                      <a:r>
                        <a:rPr lang="en-IN" sz="1600" dirty="0">
                          <a:effectLst/>
                        </a:rPr>
                        <a:t>and click on prefill button</a:t>
                      </a:r>
                    </a:p>
                    <a:p>
                      <a:pPr algn="just" fontAlgn="t"/>
                      <a:r>
                        <a:rPr lang="en-IN" sz="1600" dirty="0">
                          <a:effectLst/>
                        </a:rPr>
                        <a:t>Description shall be auto populated based on HSN entered</a:t>
                      </a:r>
                      <a:endParaRPr lang="en-IN" sz="1600" dirty="0">
                        <a:solidFill>
                          <a:srgbClr val="475055"/>
                        </a:solidFill>
                        <a:effectLst/>
                        <a:latin typeface="Arial"/>
                      </a:endParaRPr>
                    </a:p>
                  </a:txBody>
                  <a:tcPr marL="5340" marR="5340" marT="5340" marB="5340"/>
                </a:tc>
              </a:tr>
              <a:tr h="766354">
                <a:tc>
                  <a:txBody>
                    <a:bodyPr/>
                    <a:lstStyle/>
                    <a:p>
                      <a:pPr algn="ctr" fontAlgn="t"/>
                      <a:r>
                        <a:rPr lang="en-IN" sz="1600" dirty="0">
                          <a:effectLst/>
                        </a:rPr>
                        <a:t>12</a:t>
                      </a:r>
                    </a:p>
                  </a:txBody>
                  <a:tcPr marL="5340" marR="5340" marT="5340" marB="5340">
                    <a:solidFill>
                      <a:schemeClr val="tx2">
                        <a:lumMod val="10000"/>
                        <a:lumOff val="90000"/>
                      </a:schemeClr>
                    </a:solidFill>
                  </a:tcPr>
                </a:tc>
                <a:tc>
                  <a:txBody>
                    <a:bodyPr/>
                    <a:lstStyle/>
                    <a:p>
                      <a:pPr algn="ctr" fontAlgn="t"/>
                      <a:endParaRPr lang="en-IN" sz="1600" dirty="0">
                        <a:effectLst/>
                      </a:endParaRPr>
                    </a:p>
                  </a:txBody>
                  <a:tcPr marL="5340" marR="5340" marT="5340" marB="5340">
                    <a:solidFill>
                      <a:schemeClr val="tx2">
                        <a:lumMod val="10000"/>
                        <a:lumOff val="90000"/>
                      </a:schemeClr>
                    </a:solidFill>
                  </a:tcPr>
                </a:tc>
                <a:tc>
                  <a:txBody>
                    <a:bodyPr/>
                    <a:lstStyle/>
                    <a:p>
                      <a:pPr algn="ctr" fontAlgn="t"/>
                      <a:r>
                        <a:rPr lang="en-IN" sz="1600" dirty="0">
                          <a:effectLst/>
                        </a:rPr>
                        <a:t>Details of Services</a:t>
                      </a:r>
                      <a:br>
                        <a:rPr lang="en-IN" sz="1600" dirty="0">
                          <a:effectLst/>
                        </a:rPr>
                      </a:br>
                      <a:r>
                        <a:rPr lang="en-IN" sz="1600" dirty="0">
                          <a:effectLst/>
                        </a:rPr>
                        <a:t>supplied by the</a:t>
                      </a:r>
                      <a:br>
                        <a:rPr lang="en-IN" sz="1600" dirty="0">
                          <a:effectLst/>
                        </a:rPr>
                      </a:br>
                      <a:r>
                        <a:rPr lang="en-IN" sz="1600" dirty="0">
                          <a:effectLst/>
                        </a:rPr>
                        <a:t>Business.</a:t>
                      </a:r>
                    </a:p>
                  </a:txBody>
                  <a:tcPr marL="5340" marR="5340" marT="5340" marB="5340">
                    <a:solidFill>
                      <a:schemeClr val="tx2">
                        <a:lumMod val="10000"/>
                        <a:lumOff val="90000"/>
                      </a:schemeClr>
                    </a:solidFill>
                  </a:tcPr>
                </a:tc>
                <a:tc>
                  <a:txBody>
                    <a:bodyPr/>
                    <a:lstStyle/>
                    <a:p>
                      <a:pPr algn="just" fontAlgn="t"/>
                      <a:r>
                        <a:rPr lang="en-IN" sz="1600" dirty="0">
                          <a:effectLst/>
                        </a:rPr>
                        <a:t>For SAC code: kindly refer SAC Code as provided on CBIC website  (www.cbic.gov.in ) and enter the SAC Code and click on prefill button</a:t>
                      </a:r>
                    </a:p>
                    <a:p>
                      <a:pPr algn="just" fontAlgn="t"/>
                      <a:r>
                        <a:rPr lang="en-IN" sz="1600" dirty="0">
                          <a:effectLst/>
                        </a:rPr>
                        <a:t>Description shall be auto populated based on HSN</a:t>
                      </a:r>
                      <a:endParaRPr lang="en-IN" sz="1600" dirty="0">
                        <a:solidFill>
                          <a:srgbClr val="475055"/>
                        </a:solidFill>
                        <a:effectLst/>
                        <a:latin typeface="Arial"/>
                      </a:endParaRPr>
                    </a:p>
                  </a:txBody>
                  <a:tcPr marL="5340" marR="5340" marT="5340" marB="5340">
                    <a:solidFill>
                      <a:schemeClr val="tx2">
                        <a:lumMod val="10000"/>
                        <a:lumOff val="90000"/>
                      </a:schemeClr>
                    </a:solidFill>
                  </a:tcPr>
                </a:tc>
              </a:tr>
            </a:tbl>
          </a:graphicData>
        </a:graphic>
      </p:graphicFrame>
    </p:spTree>
    <p:extLst>
      <p:ext uri="{BB962C8B-B14F-4D97-AF65-F5344CB8AC3E}">
        <p14:creationId xmlns="" xmlns:p14="http://schemas.microsoft.com/office/powerpoint/2010/main" val="26051922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875055017"/>
              </p:ext>
            </p:extLst>
          </p:nvPr>
        </p:nvGraphicFramePr>
        <p:xfrm>
          <a:off x="133670" y="103098"/>
          <a:ext cx="11058070" cy="6452247"/>
        </p:xfrm>
        <a:graphic>
          <a:graphicData uri="http://schemas.openxmlformats.org/drawingml/2006/table">
            <a:tbl>
              <a:tblPr>
                <a:tableStyleId>{616DA210-FB5B-4158-B5E0-FEB733F419BA}</a:tableStyleId>
              </a:tblPr>
              <a:tblGrid>
                <a:gridCol w="566138"/>
                <a:gridCol w="643603"/>
                <a:gridCol w="2137245"/>
                <a:gridCol w="7711084"/>
              </a:tblGrid>
              <a:tr h="1156788">
                <a:tc>
                  <a:txBody>
                    <a:bodyPr/>
                    <a:lstStyle/>
                    <a:p>
                      <a:pPr algn="l" fontAlgn="t"/>
                      <a:r>
                        <a:rPr lang="en-IN" sz="1400" dirty="0">
                          <a:effectLst/>
                        </a:rPr>
                        <a:t>13</a:t>
                      </a:r>
                    </a:p>
                  </a:txBody>
                  <a:tcPr marL="4609" marR="4609" marT="4609" marB="4609"/>
                </a:tc>
                <a:tc>
                  <a:txBody>
                    <a:bodyPr/>
                    <a:lstStyle/>
                    <a:p>
                      <a:pPr algn="l" fontAlgn="t"/>
                      <a:endParaRPr lang="en-IN" sz="1400">
                        <a:effectLst/>
                      </a:endParaRPr>
                    </a:p>
                  </a:txBody>
                  <a:tcPr marL="4609" marR="4609" marT="4609" marB="4609"/>
                </a:tc>
                <a:tc>
                  <a:txBody>
                    <a:bodyPr/>
                    <a:lstStyle/>
                    <a:p>
                      <a:pPr algn="l" fontAlgn="t"/>
                      <a:r>
                        <a:rPr lang="en-IN" sz="1400" dirty="0">
                          <a:effectLst/>
                        </a:rPr>
                        <a:t>Director / Primary</a:t>
                      </a:r>
                      <a:br>
                        <a:rPr lang="en-IN" sz="1400" dirty="0">
                          <a:effectLst/>
                        </a:rPr>
                      </a:br>
                      <a:r>
                        <a:rPr lang="en-IN" sz="1400" dirty="0">
                          <a:effectLst/>
                        </a:rPr>
                        <a:t>Owners Details Number of Director / Primary Owner details to be entered</a:t>
                      </a:r>
                    </a:p>
                  </a:txBody>
                  <a:tcPr marL="4609" marR="4609" marT="4609" marB="4609"/>
                </a:tc>
                <a:tc>
                  <a:txBody>
                    <a:bodyPr/>
                    <a:lstStyle/>
                    <a:p>
                      <a:pPr algn="just" fontAlgn="t"/>
                      <a:r>
                        <a:rPr lang="en-IN" sz="1400">
                          <a:effectLst/>
                        </a:rPr>
                        <a:t>1. Enter the number of director / Primary Owners details. Based on the number entered, blocks would be generated dynamically.</a:t>
                      </a:r>
                    </a:p>
                    <a:p>
                      <a:pPr algn="just" fontAlgn="t"/>
                      <a:r>
                        <a:rPr lang="en-IN" sz="1400">
                          <a:effectLst/>
                        </a:rPr>
                        <a:t>2. Value to be entered in this field shall be less than or equal to 5</a:t>
                      </a:r>
                    </a:p>
                    <a:p>
                      <a:pPr algn="just" fontAlgn="t"/>
                      <a:r>
                        <a:rPr lang="en-IN" sz="1400">
                          <a:effectLst/>
                        </a:rPr>
                        <a:t>3. Minimum number of proposed directors’ details to be entered for OPC shall be 1, 2 in case of private company, 3 in case of public limited company and 5 in case of Producer Company.</a:t>
                      </a:r>
                      <a:endParaRPr lang="en-IN" sz="1400">
                        <a:solidFill>
                          <a:srgbClr val="475055"/>
                        </a:solidFill>
                        <a:effectLst/>
                        <a:latin typeface="Arial"/>
                      </a:endParaRPr>
                    </a:p>
                  </a:txBody>
                  <a:tcPr marL="4609" marR="4609" marT="4609" marB="4609"/>
                </a:tc>
              </a:tr>
              <a:tr h="3450544">
                <a:tc>
                  <a:txBody>
                    <a:bodyPr/>
                    <a:lstStyle/>
                    <a:p>
                      <a:pPr algn="l" fontAlgn="t"/>
                      <a:r>
                        <a:rPr lang="en-IN" sz="1400" dirty="0">
                          <a:effectLst/>
                        </a:rPr>
                        <a:t>13</a:t>
                      </a:r>
                    </a:p>
                  </a:txBody>
                  <a:tcPr marL="4609" marR="4609" marT="4609" marB="4609">
                    <a:solidFill>
                      <a:schemeClr val="tx2">
                        <a:lumMod val="10000"/>
                        <a:lumOff val="90000"/>
                      </a:schemeClr>
                    </a:solidFill>
                  </a:tcPr>
                </a:tc>
                <a:tc>
                  <a:txBody>
                    <a:bodyPr/>
                    <a:lstStyle/>
                    <a:p>
                      <a:pPr algn="l" fontAlgn="t"/>
                      <a:r>
                        <a:rPr lang="en-IN" sz="1400">
                          <a:effectLst/>
                        </a:rPr>
                        <a:t>A</a:t>
                      </a:r>
                    </a:p>
                  </a:txBody>
                  <a:tcPr marL="4609" marR="4609" marT="4609" marB="4609">
                    <a:solidFill>
                      <a:schemeClr val="tx2">
                        <a:lumMod val="10000"/>
                        <a:lumOff val="90000"/>
                      </a:schemeClr>
                    </a:solidFill>
                  </a:tcPr>
                </a:tc>
                <a:tc>
                  <a:txBody>
                    <a:bodyPr/>
                    <a:lstStyle/>
                    <a:p>
                      <a:pPr algn="l" fontAlgn="t"/>
                      <a:r>
                        <a:rPr lang="en-IN" sz="1400" dirty="0">
                          <a:effectLst/>
                        </a:rPr>
                        <a:t>Enter Director / Primary Owners details who is also an Authorised Signatory</a:t>
                      </a:r>
                    </a:p>
                  </a:txBody>
                  <a:tcPr marL="4609" marR="4609" marT="4609" marB="4609">
                    <a:solidFill>
                      <a:schemeClr val="tx2">
                        <a:lumMod val="10000"/>
                        <a:lumOff val="90000"/>
                      </a:schemeClr>
                    </a:solidFill>
                  </a:tcPr>
                </a:tc>
                <a:tc>
                  <a:txBody>
                    <a:bodyPr/>
                    <a:lstStyle/>
                    <a:p>
                      <a:pPr algn="just" fontAlgn="t"/>
                      <a:r>
                        <a:rPr lang="en-IN" sz="1400" dirty="0">
                          <a:effectLst/>
                        </a:rPr>
                        <a:t>Note: Details of the Proposed Director / Primary Owner who will act as the Authorised signatory for the purpose of applying GSTIN / EPFO shall be entered here.</a:t>
                      </a:r>
                    </a:p>
                    <a:p>
                      <a:pPr algn="just" fontAlgn="t"/>
                      <a:r>
                        <a:rPr lang="en-IN" sz="1400" dirty="0">
                          <a:effectLst/>
                        </a:rPr>
                        <a:t>Note that the details of such proposed director entered here should match the details as entered in the </a:t>
                      </a:r>
                      <a:r>
                        <a:rPr lang="en-IN" sz="1400" dirty="0" err="1">
                          <a:effectLst/>
                        </a:rPr>
                        <a:t>SPICe</a:t>
                      </a:r>
                      <a:r>
                        <a:rPr lang="en-IN" sz="1400" dirty="0">
                          <a:effectLst/>
                        </a:rPr>
                        <a:t> form for the same person.</a:t>
                      </a:r>
                    </a:p>
                    <a:p>
                      <a:pPr algn="just" fontAlgn="t"/>
                      <a:r>
                        <a:rPr lang="en-IN" sz="1400" dirty="0">
                          <a:effectLst/>
                        </a:rPr>
                        <a:t>Note that the Director / Primary Owners cum Authorised signatory must have valid PAN and he must be Citizen &amp; Resident of India.</a:t>
                      </a:r>
                    </a:p>
                    <a:p>
                      <a:pPr algn="just" fontAlgn="t"/>
                      <a:r>
                        <a:rPr lang="en-IN" sz="1400" dirty="0">
                          <a:effectLst/>
                        </a:rPr>
                        <a:t>Either DIN / PAN should be entered.</a:t>
                      </a:r>
                    </a:p>
                    <a:p>
                      <a:pPr algn="just" fontAlgn="t"/>
                      <a:r>
                        <a:rPr lang="en-IN" sz="1400" dirty="0">
                          <a:effectLst/>
                        </a:rPr>
                        <a:t>In case DIN is entered, click on Prefill button. PAN and applicant’s full name will be prefilled based on / Primary Owners the information available in the MCA records.</a:t>
                      </a:r>
                    </a:p>
                    <a:p>
                      <a:pPr algn="just" fontAlgn="t"/>
                      <a:r>
                        <a:rPr lang="en-IN" sz="1400" dirty="0">
                          <a:effectLst/>
                        </a:rPr>
                        <a:t>In case PAN is entered, all details must be entered by the applicant.</a:t>
                      </a:r>
                    </a:p>
                    <a:p>
                      <a:pPr algn="just" fontAlgn="t"/>
                      <a:r>
                        <a:rPr lang="en-IN" sz="1400" dirty="0">
                          <a:effectLst/>
                        </a:rPr>
                        <a:t>Enter valid Indian mobile number and email Id and click on “Send OTP” button.</a:t>
                      </a:r>
                    </a:p>
                    <a:p>
                      <a:pPr algn="just" fontAlgn="t"/>
                      <a:r>
                        <a:rPr lang="en-IN" sz="1400" dirty="0">
                          <a:effectLst/>
                        </a:rPr>
                        <a:t>Enter the OTP sent on mobile number and email id as entered above and click on Verify button.</a:t>
                      </a:r>
                    </a:p>
                    <a:p>
                      <a:pPr algn="just" fontAlgn="t"/>
                      <a:r>
                        <a:rPr lang="en-IN" sz="1400" dirty="0">
                          <a:effectLst/>
                        </a:rPr>
                        <a:t>Attach Photo of proposed director cum authorised signatory.</a:t>
                      </a:r>
                    </a:p>
                    <a:p>
                      <a:pPr algn="just" fontAlgn="t"/>
                      <a:r>
                        <a:rPr lang="en-IN" sz="1400" dirty="0">
                          <a:effectLst/>
                        </a:rPr>
                        <a:t>– Size of photo shall not exceed 100KB.</a:t>
                      </a:r>
                    </a:p>
                    <a:p>
                      <a:pPr algn="just" fontAlgn="t"/>
                      <a:r>
                        <a:rPr lang="en-IN" sz="1400" dirty="0">
                          <a:effectLst/>
                        </a:rPr>
                        <a:t>– Only .JPG format is allowed.</a:t>
                      </a:r>
                      <a:endParaRPr lang="en-IN" sz="1400" dirty="0">
                        <a:solidFill>
                          <a:srgbClr val="475055"/>
                        </a:solidFill>
                        <a:effectLst/>
                        <a:latin typeface="Arial"/>
                      </a:endParaRPr>
                    </a:p>
                  </a:txBody>
                  <a:tcPr marL="4609" marR="4609" marT="4609" marB="4609">
                    <a:solidFill>
                      <a:schemeClr val="tx2">
                        <a:lumMod val="10000"/>
                        <a:lumOff val="90000"/>
                      </a:schemeClr>
                    </a:solidFill>
                  </a:tcPr>
                </a:tc>
              </a:tr>
              <a:tr h="1844915">
                <a:tc>
                  <a:txBody>
                    <a:bodyPr/>
                    <a:lstStyle/>
                    <a:p>
                      <a:pPr algn="l" fontAlgn="t"/>
                      <a:r>
                        <a:rPr lang="en-IN" sz="1400" dirty="0">
                          <a:effectLst/>
                        </a:rPr>
                        <a:t>13</a:t>
                      </a:r>
                    </a:p>
                  </a:txBody>
                  <a:tcPr marL="4609" marR="4609" marT="4609" marB="4609"/>
                </a:tc>
                <a:tc>
                  <a:txBody>
                    <a:bodyPr/>
                    <a:lstStyle/>
                    <a:p>
                      <a:pPr algn="l" fontAlgn="t"/>
                      <a:r>
                        <a:rPr lang="en-IN" sz="1400">
                          <a:effectLst/>
                        </a:rPr>
                        <a:t>(B)</a:t>
                      </a:r>
                    </a:p>
                  </a:txBody>
                  <a:tcPr marL="4609" marR="4609" marT="4609" marB="4609"/>
                </a:tc>
                <a:tc>
                  <a:txBody>
                    <a:bodyPr/>
                    <a:lstStyle/>
                    <a:p>
                      <a:pPr algn="l" fontAlgn="t"/>
                      <a:r>
                        <a:rPr lang="en-IN" sz="1400">
                          <a:effectLst/>
                        </a:rPr>
                        <a:t>Director Details / Primary Owners other than Authorised Signatory</a:t>
                      </a:r>
                    </a:p>
                  </a:txBody>
                  <a:tcPr marL="4609" marR="4609" marT="4609" marB="4609"/>
                </a:tc>
                <a:tc>
                  <a:txBody>
                    <a:bodyPr/>
                    <a:lstStyle/>
                    <a:p>
                      <a:pPr algn="just" fontAlgn="t"/>
                      <a:r>
                        <a:rPr lang="en-IN" sz="1400" dirty="0">
                          <a:effectLst/>
                        </a:rPr>
                        <a:t>Note: Details of the Proposed Director / Primary Owner other than Authorised signatory mentioned in 13 (A) above but limited to 1 in case of private (other than OPC), 2 in case of public and 4 in case of producer company shall be entered here.</a:t>
                      </a:r>
                    </a:p>
                    <a:p>
                      <a:pPr algn="just" fontAlgn="t"/>
                      <a:r>
                        <a:rPr lang="en-IN" sz="1400" dirty="0">
                          <a:effectLst/>
                        </a:rPr>
                        <a:t>Note that the details of such proposed director entered here should match the details as entered in the </a:t>
                      </a:r>
                      <a:r>
                        <a:rPr lang="en-IN" sz="1400" dirty="0" err="1">
                          <a:effectLst/>
                        </a:rPr>
                        <a:t>SPICe</a:t>
                      </a:r>
                      <a:r>
                        <a:rPr lang="en-IN" sz="1400" dirty="0">
                          <a:effectLst/>
                        </a:rPr>
                        <a:t> form for the same person.</a:t>
                      </a:r>
                    </a:p>
                    <a:p>
                      <a:pPr algn="just" fontAlgn="t"/>
                      <a:r>
                        <a:rPr lang="en-IN" sz="1400" dirty="0">
                          <a:effectLst/>
                        </a:rPr>
                        <a:t>Attach Photo of proposed director other than authorised signatory.</a:t>
                      </a:r>
                    </a:p>
                    <a:p>
                      <a:pPr algn="just" fontAlgn="t"/>
                      <a:r>
                        <a:rPr lang="en-IN" sz="1400" dirty="0">
                          <a:effectLst/>
                        </a:rPr>
                        <a:t>– Size of photo shall not exceed 100KB.</a:t>
                      </a:r>
                    </a:p>
                    <a:p>
                      <a:pPr algn="just" fontAlgn="t"/>
                      <a:r>
                        <a:rPr lang="en-IN" sz="1400" dirty="0">
                          <a:effectLst/>
                        </a:rPr>
                        <a:t>– Only .JPG format is allowed.</a:t>
                      </a:r>
                      <a:endParaRPr lang="en-IN" sz="1400" dirty="0">
                        <a:solidFill>
                          <a:srgbClr val="475055"/>
                        </a:solidFill>
                        <a:effectLst/>
                        <a:latin typeface="Arial"/>
                      </a:endParaRPr>
                    </a:p>
                  </a:txBody>
                  <a:tcPr marL="4609" marR="4609" marT="4609" marB="4609"/>
                </a:tc>
              </a:tr>
            </a:tbl>
          </a:graphicData>
        </a:graphic>
      </p:graphicFrame>
    </p:spTree>
    <p:extLst>
      <p:ext uri="{BB962C8B-B14F-4D97-AF65-F5344CB8AC3E}">
        <p14:creationId xmlns="" xmlns:p14="http://schemas.microsoft.com/office/powerpoint/2010/main" val="42236854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1944096981"/>
              </p:ext>
            </p:extLst>
          </p:nvPr>
        </p:nvGraphicFramePr>
        <p:xfrm>
          <a:off x="160983" y="163380"/>
          <a:ext cx="10940609" cy="6451083"/>
        </p:xfrm>
        <a:graphic>
          <a:graphicData uri="http://schemas.openxmlformats.org/drawingml/2006/table">
            <a:tbl>
              <a:tblPr>
                <a:tableStyleId>{BC89EF96-8CEA-46FF-86C4-4CE0E7609802}</a:tableStyleId>
              </a:tblPr>
              <a:tblGrid>
                <a:gridCol w="1597394"/>
                <a:gridCol w="2206204"/>
                <a:gridCol w="132614"/>
                <a:gridCol w="7004397"/>
              </a:tblGrid>
              <a:tr h="2246881">
                <a:tc rowSpan="2">
                  <a:txBody>
                    <a:bodyPr/>
                    <a:lstStyle/>
                    <a:p>
                      <a:pPr algn="l" fontAlgn="t"/>
                      <a:r>
                        <a:rPr lang="en-IN" sz="1600" dirty="0">
                          <a:effectLst/>
                        </a:rPr>
                        <a:t>Attachments</a:t>
                      </a:r>
                    </a:p>
                  </a:txBody>
                  <a:tcPr marL="2384" marR="2384" marT="2384" marB="2384"/>
                </a:tc>
                <a:tc gridSpan="2">
                  <a:txBody>
                    <a:bodyPr/>
                    <a:lstStyle/>
                    <a:p>
                      <a:pPr algn="l" fontAlgn="t"/>
                      <a:r>
                        <a:rPr lang="en-IN" sz="1600" dirty="0">
                          <a:effectLst/>
                        </a:rPr>
                        <a:t>Proof of Principal place of business</a:t>
                      </a:r>
                    </a:p>
                  </a:txBody>
                  <a:tcPr marL="2384" marR="2384" marT="2384" marB="2384"/>
                </a:tc>
                <a:tc hMerge="1">
                  <a:txBody>
                    <a:bodyPr/>
                    <a:lstStyle/>
                    <a:p>
                      <a:pPr algn="just" fontAlgn="t"/>
                      <a:endParaRPr lang="en-IN" sz="1600" dirty="0">
                        <a:solidFill>
                          <a:srgbClr val="475055"/>
                        </a:solidFill>
                        <a:effectLst/>
                        <a:latin typeface="Arial"/>
                      </a:endParaRPr>
                    </a:p>
                  </a:txBody>
                  <a:tcPr marL="2384" marR="2384" marT="2384" marB="238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just" fontAlgn="t"/>
                      <a:r>
                        <a:rPr lang="en-IN" sz="1600" dirty="0">
                          <a:effectLst/>
                        </a:rPr>
                        <a:t>Attach the proof of principal place of business based on the value selected in field 8 (a).</a:t>
                      </a:r>
                    </a:p>
                    <a:p>
                      <a:pPr algn="just" fontAlgn="t"/>
                      <a:r>
                        <a:rPr lang="en-IN" sz="1600" dirty="0">
                          <a:effectLst/>
                        </a:rPr>
                        <a:t>Maximum Size of document to be attached</a:t>
                      </a:r>
                    </a:p>
                    <a:p>
                      <a:pPr algn="just" fontAlgn="t"/>
                      <a:r>
                        <a:rPr lang="en-IN" sz="1600" dirty="0">
                          <a:effectLst/>
                        </a:rPr>
                        <a:t>· Property Tax Receipt – 100 KB</a:t>
                      </a:r>
                    </a:p>
                    <a:p>
                      <a:pPr algn="just" fontAlgn="t"/>
                      <a:r>
                        <a:rPr lang="en-IN" sz="1600" dirty="0">
                          <a:effectLst/>
                        </a:rPr>
                        <a:t>· Municipal </a:t>
                      </a:r>
                      <a:r>
                        <a:rPr lang="en-IN" sz="1600" dirty="0" err="1">
                          <a:effectLst/>
                        </a:rPr>
                        <a:t>Khata</a:t>
                      </a:r>
                      <a:r>
                        <a:rPr lang="en-IN" sz="1600" dirty="0">
                          <a:effectLst/>
                        </a:rPr>
                        <a:t> copy – 100KB</a:t>
                      </a:r>
                    </a:p>
                    <a:p>
                      <a:pPr algn="just" fontAlgn="t"/>
                      <a:r>
                        <a:rPr lang="en-IN" sz="1600" dirty="0">
                          <a:effectLst/>
                        </a:rPr>
                        <a:t>· Electricity Bill – 100 KB</a:t>
                      </a:r>
                    </a:p>
                    <a:p>
                      <a:pPr algn="just" fontAlgn="t"/>
                      <a:r>
                        <a:rPr lang="en-IN" sz="1600" dirty="0">
                          <a:effectLst/>
                        </a:rPr>
                        <a:t>· Rent/ Lease Agreement – 2MB</a:t>
                      </a:r>
                    </a:p>
                    <a:p>
                      <a:pPr algn="just" fontAlgn="t"/>
                      <a:r>
                        <a:rPr lang="en-IN" sz="1600" dirty="0">
                          <a:effectLst/>
                        </a:rPr>
                        <a:t>· Consent Letter – 100KB</a:t>
                      </a:r>
                    </a:p>
                    <a:p>
                      <a:pPr algn="just" fontAlgn="t"/>
                      <a:r>
                        <a:rPr lang="en-IN" sz="1600" dirty="0">
                          <a:effectLst/>
                        </a:rPr>
                        <a:t>· Rent receipt with NOC (In case of no/expired agreement) – 1MB</a:t>
                      </a:r>
                    </a:p>
                    <a:p>
                      <a:pPr algn="just" fontAlgn="t"/>
                      <a:r>
                        <a:rPr lang="en-IN" sz="1600" dirty="0">
                          <a:effectLst/>
                        </a:rPr>
                        <a:t>· Legal ownership document – 1MB</a:t>
                      </a:r>
                    </a:p>
                    <a:p>
                      <a:pPr algn="just" fontAlgn="t"/>
                      <a:r>
                        <a:rPr lang="en-IN" sz="1600" dirty="0">
                          <a:effectLst/>
                        </a:rPr>
                        <a:t>Document should be attached in PDF. .</a:t>
                      </a:r>
                      <a:endParaRPr lang="en-IN" sz="1600" dirty="0">
                        <a:solidFill>
                          <a:srgbClr val="475055"/>
                        </a:solidFill>
                        <a:effectLst/>
                        <a:latin typeface="Arial"/>
                      </a:endParaRPr>
                    </a:p>
                  </a:txBody>
                  <a:tcPr marL="2384" marR="2384" marT="2384" marB="2384"/>
                </a:tc>
              </a:tr>
              <a:tr h="1502672">
                <a:tc vMerge="1">
                  <a:txBody>
                    <a:bodyPr/>
                    <a:lstStyle/>
                    <a:p>
                      <a:endParaRPr lang="en-IN"/>
                    </a:p>
                  </a:txBody>
                  <a:tcPr/>
                </a:tc>
                <a:tc gridSpan="2">
                  <a:txBody>
                    <a:bodyPr/>
                    <a:lstStyle/>
                    <a:p>
                      <a:pPr algn="l" fontAlgn="t"/>
                      <a:r>
                        <a:rPr lang="en-IN" sz="1600">
                          <a:effectLst/>
                        </a:rPr>
                        <a:t>Proof of appointment of Authorized Signatory</a:t>
                      </a:r>
                    </a:p>
                  </a:txBody>
                  <a:tcPr marL="2384" marR="2384" marT="2384" marB="2384"/>
                </a:tc>
                <a:tc hMerge="1">
                  <a:txBody>
                    <a:bodyPr/>
                    <a:lstStyle/>
                    <a:p>
                      <a:pPr algn="just" fontAlgn="t"/>
                      <a:endParaRPr lang="en-IN" sz="1600" dirty="0">
                        <a:solidFill>
                          <a:srgbClr val="475055"/>
                        </a:solidFill>
                        <a:effectLst/>
                        <a:latin typeface="Arial"/>
                      </a:endParaRPr>
                    </a:p>
                  </a:txBody>
                  <a:tcPr marL="2384" marR="2384" marT="2384" marB="238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just" fontAlgn="t"/>
                      <a:r>
                        <a:rPr lang="en-IN" sz="1600" dirty="0">
                          <a:effectLst/>
                        </a:rPr>
                        <a:t>Attach the proof for appointment of Authorised signatory.</a:t>
                      </a:r>
                    </a:p>
                    <a:p>
                      <a:pPr algn="just" fontAlgn="t"/>
                      <a:r>
                        <a:rPr lang="en-IN" sz="1600" dirty="0">
                          <a:effectLst/>
                        </a:rPr>
                        <a:t>Maximum Size of document to be attached</a:t>
                      </a:r>
                    </a:p>
                    <a:p>
                      <a:pPr algn="just" fontAlgn="t"/>
                      <a:r>
                        <a:rPr lang="en-IN" sz="1600" dirty="0">
                          <a:effectLst/>
                        </a:rPr>
                        <a:t>· Letter of Authorisation – 100 KB</a:t>
                      </a:r>
                    </a:p>
                    <a:p>
                      <a:pPr algn="just" fontAlgn="t"/>
                      <a:r>
                        <a:rPr lang="en-IN" sz="1600" dirty="0">
                          <a:effectLst/>
                        </a:rPr>
                        <a:t>· Copy of Resolution passed by </a:t>
                      </a:r>
                      <a:r>
                        <a:rPr lang="en-IN" sz="1600" dirty="0" err="1">
                          <a:effectLst/>
                        </a:rPr>
                        <a:t>BoD</a:t>
                      </a:r>
                      <a:r>
                        <a:rPr lang="en-IN" sz="1600" dirty="0">
                          <a:effectLst/>
                        </a:rPr>
                        <a:t>/Managing</a:t>
                      </a:r>
                    </a:p>
                    <a:p>
                      <a:pPr algn="just" fontAlgn="t"/>
                      <a:r>
                        <a:rPr lang="en-IN" sz="1600" dirty="0">
                          <a:effectLst/>
                        </a:rPr>
                        <a:t>Committee and Acceptance letter – </a:t>
                      </a:r>
                      <a:r>
                        <a:rPr lang="en-IN" sz="1600" dirty="0" smtClean="0">
                          <a:effectLst/>
                        </a:rPr>
                        <a:t>100KB</a:t>
                      </a:r>
                      <a:endParaRPr lang="en-IN" sz="1600" dirty="0">
                        <a:solidFill>
                          <a:srgbClr val="475055"/>
                        </a:solidFill>
                        <a:effectLst/>
                        <a:latin typeface="Arial"/>
                      </a:endParaRPr>
                    </a:p>
                  </a:txBody>
                  <a:tcPr marL="2384" marR="2384" marT="2384" marB="2384"/>
                </a:tc>
              </a:tr>
              <a:tr h="450760">
                <a:tc>
                  <a:txBody>
                    <a:bodyPr/>
                    <a:lstStyle/>
                    <a:p>
                      <a:pPr algn="l" fontAlgn="t"/>
                      <a:r>
                        <a:rPr lang="en-IN" sz="1600">
                          <a:effectLst/>
                        </a:rPr>
                        <a:t>Declaration</a:t>
                      </a:r>
                    </a:p>
                  </a:txBody>
                  <a:tcPr marL="2384" marR="2384" marT="2384" marB="2384"/>
                </a:tc>
                <a:tc gridSpan="3">
                  <a:txBody>
                    <a:bodyPr/>
                    <a:lstStyle/>
                    <a:p>
                      <a:pPr algn="l" fontAlgn="t"/>
                      <a:r>
                        <a:rPr lang="en-IN" sz="1600" dirty="0">
                          <a:effectLst/>
                        </a:rPr>
                        <a:t>Declaration shall be made by director / Primary Owner who is also an Authorised Signatory</a:t>
                      </a:r>
                    </a:p>
                  </a:txBody>
                  <a:tcPr marL="2384" marR="2384" marT="2384" marB="2384"/>
                </a:tc>
                <a:tc hMerge="1">
                  <a:txBody>
                    <a:bodyPr/>
                    <a:lstStyle/>
                    <a:p>
                      <a:endParaRPr lang="en-IN"/>
                    </a:p>
                  </a:txBody>
                  <a:tcPr/>
                </a:tc>
                <a:tc hMerge="1">
                  <a:txBody>
                    <a:bodyPr/>
                    <a:lstStyle/>
                    <a:p>
                      <a:endParaRPr lang="en-IN"/>
                    </a:p>
                  </a:txBody>
                  <a:tcPr/>
                </a:tc>
              </a:tr>
              <a:tr h="1810643">
                <a:tc>
                  <a:txBody>
                    <a:bodyPr/>
                    <a:lstStyle/>
                    <a:p>
                      <a:pPr algn="just" fontAlgn="t"/>
                      <a:r>
                        <a:rPr lang="en-IN" sz="1600" dirty="0">
                          <a:effectLst/>
                        </a:rPr>
                        <a:t>To be </a:t>
                      </a:r>
                      <a:r>
                        <a:rPr lang="en-IN" sz="1600" dirty="0" smtClean="0">
                          <a:effectLst/>
                        </a:rPr>
                        <a:t>Digitally</a:t>
                      </a:r>
                    </a:p>
                    <a:p>
                      <a:pPr algn="just" fontAlgn="t"/>
                      <a:r>
                        <a:rPr lang="en-IN" sz="1600" dirty="0" smtClean="0">
                          <a:effectLst/>
                        </a:rPr>
                        <a:t>Signed </a:t>
                      </a:r>
                      <a:r>
                        <a:rPr lang="en-IN" sz="1600" dirty="0">
                          <a:effectLst/>
                        </a:rPr>
                        <a:t>By</a:t>
                      </a:r>
                    </a:p>
                    <a:p>
                      <a:pPr algn="just" fontAlgn="t"/>
                      <a:r>
                        <a:rPr lang="en-IN" sz="1600" dirty="0">
                          <a:effectLst/>
                        </a:rPr>
                        <a:t> </a:t>
                      </a:r>
                      <a:endParaRPr lang="en-IN" sz="1600" dirty="0">
                        <a:solidFill>
                          <a:srgbClr val="475055"/>
                        </a:solidFill>
                        <a:effectLst/>
                        <a:latin typeface="Arial"/>
                      </a:endParaRPr>
                    </a:p>
                  </a:txBody>
                  <a:tcPr marL="2384" marR="2384" marT="2384" marB="2384"/>
                </a:tc>
                <a:tc>
                  <a:txBody>
                    <a:bodyPr/>
                    <a:lstStyle/>
                    <a:p>
                      <a:pPr algn="l" fontAlgn="t"/>
                      <a:r>
                        <a:rPr lang="en-IN" sz="1600" dirty="0">
                          <a:effectLst/>
                        </a:rPr>
                        <a:t>DSC</a:t>
                      </a:r>
                    </a:p>
                  </a:txBody>
                  <a:tcPr marL="2384" marR="2384" marT="2384" marB="2384"/>
                </a:tc>
                <a:tc gridSpan="2">
                  <a:txBody>
                    <a:bodyPr/>
                    <a:lstStyle/>
                    <a:p>
                      <a:pPr algn="just" fontAlgn="t"/>
                      <a:r>
                        <a:rPr lang="en-IN" sz="1600" dirty="0">
                          <a:effectLst/>
                        </a:rPr>
                        <a:t>Ensure that the </a:t>
                      </a:r>
                      <a:r>
                        <a:rPr lang="en-IN" sz="1600" dirty="0" err="1">
                          <a:effectLst/>
                        </a:rPr>
                        <a:t>eForm</a:t>
                      </a:r>
                      <a:r>
                        <a:rPr lang="en-IN" sz="1600" dirty="0">
                          <a:effectLst/>
                        </a:rPr>
                        <a:t> is digitally signed by the  Proposed Director / Primary Owner who has signed the </a:t>
                      </a:r>
                      <a:r>
                        <a:rPr lang="en-IN" sz="1600" dirty="0" err="1">
                          <a:effectLst/>
                        </a:rPr>
                        <a:t>SPICe</a:t>
                      </a:r>
                      <a:r>
                        <a:rPr lang="en-IN" sz="1600" dirty="0">
                          <a:effectLst/>
                        </a:rPr>
                        <a:t> </a:t>
                      </a:r>
                      <a:r>
                        <a:rPr lang="en-IN" sz="1600" dirty="0" err="1">
                          <a:effectLst/>
                        </a:rPr>
                        <a:t>eform</a:t>
                      </a:r>
                      <a:r>
                        <a:rPr lang="en-IN" sz="1600" dirty="0">
                          <a:effectLst/>
                        </a:rPr>
                        <a:t>. Both </a:t>
                      </a:r>
                      <a:r>
                        <a:rPr lang="en-IN" sz="1600" dirty="0" err="1">
                          <a:effectLst/>
                        </a:rPr>
                        <a:t>SPICe</a:t>
                      </a:r>
                      <a:r>
                        <a:rPr lang="en-IN" sz="1600" dirty="0">
                          <a:effectLst/>
                        </a:rPr>
                        <a:t> form and AGILE form shall be signed by same director who is also the authorised signatory.</a:t>
                      </a:r>
                    </a:p>
                    <a:p>
                      <a:pPr algn="just" fontAlgn="t"/>
                      <a:r>
                        <a:rPr lang="en-IN" sz="1600" dirty="0">
                          <a:effectLst/>
                        </a:rPr>
                        <a:t>The </a:t>
                      </a:r>
                      <a:r>
                        <a:rPr lang="en-IN" sz="1600" dirty="0" err="1">
                          <a:effectLst/>
                        </a:rPr>
                        <a:t>eForm</a:t>
                      </a:r>
                      <a:r>
                        <a:rPr lang="en-IN" sz="1600" dirty="0">
                          <a:effectLst/>
                        </a:rPr>
                        <a:t> should be digitally signed by Authorised Signatory who is citizen and resident of India and have PAN.</a:t>
                      </a:r>
                      <a:endParaRPr lang="en-IN" sz="1600" dirty="0">
                        <a:solidFill>
                          <a:srgbClr val="475055"/>
                        </a:solidFill>
                        <a:effectLst/>
                        <a:latin typeface="Arial"/>
                      </a:endParaRPr>
                    </a:p>
                  </a:txBody>
                  <a:tcPr marL="2384" marR="2384" marT="2384" marB="2384"/>
                </a:tc>
                <a:tc hMerge="1">
                  <a:txBody>
                    <a:bodyPr/>
                    <a:lstStyle/>
                    <a:p>
                      <a:endParaRPr lang="en-IN"/>
                    </a:p>
                  </a:txBody>
                  <a:tcPr/>
                </a:tc>
              </a:tr>
            </a:tbl>
          </a:graphicData>
        </a:graphic>
      </p:graphicFrame>
    </p:spTree>
    <p:extLst>
      <p:ext uri="{BB962C8B-B14F-4D97-AF65-F5344CB8AC3E}">
        <p14:creationId xmlns="" xmlns:p14="http://schemas.microsoft.com/office/powerpoint/2010/main" val="1387308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Who Is Required To File DPT-3?</a:t>
            </a:r>
            <a:endParaRPr lang="en-IN" dirty="0"/>
          </a:p>
        </p:txBody>
      </p:sp>
      <p:sp>
        <p:nvSpPr>
          <p:cNvPr id="3" name="Content Placeholder 2"/>
          <p:cNvSpPr>
            <a:spLocks noGrp="1"/>
          </p:cNvSpPr>
          <p:nvPr>
            <p:ph idx="1"/>
          </p:nvPr>
        </p:nvSpPr>
        <p:spPr/>
        <p:txBody>
          <a:bodyPr>
            <a:noAutofit/>
          </a:bodyPr>
          <a:lstStyle/>
          <a:p>
            <a:pPr marL="514311" indent="-514311">
              <a:buFont typeface="+mj-lt"/>
              <a:buAutoNum type="arabicPeriod"/>
            </a:pPr>
            <a:r>
              <a:rPr lang="en-IN" sz="2000" dirty="0" smtClean="0"/>
              <a:t>To be </a:t>
            </a:r>
            <a:r>
              <a:rPr lang="en-IN" sz="2000" dirty="0"/>
              <a:t>filed by all companies other than Government </a:t>
            </a:r>
            <a:r>
              <a:rPr lang="en-IN" sz="2000" dirty="0" smtClean="0"/>
              <a:t>Companies;</a:t>
            </a:r>
          </a:p>
          <a:p>
            <a:pPr marL="514311" indent="-514311">
              <a:buFont typeface="+mj-lt"/>
              <a:buAutoNum type="arabicPeriod"/>
            </a:pPr>
            <a:endParaRPr lang="en-IN" sz="2000" dirty="0" smtClean="0"/>
          </a:p>
          <a:p>
            <a:pPr marL="514311" indent="-514311">
              <a:buFont typeface="+mj-lt"/>
              <a:buAutoNum type="arabicPeriod"/>
            </a:pPr>
            <a:r>
              <a:rPr lang="en-IN" sz="2000" dirty="0" smtClean="0"/>
              <a:t>DPT-3 </a:t>
            </a:r>
            <a:r>
              <a:rPr lang="en-IN" sz="2000" dirty="0"/>
              <a:t>needs to be filed for both secured and unsecured </a:t>
            </a:r>
            <a:r>
              <a:rPr lang="en-IN" sz="2000" dirty="0" smtClean="0"/>
              <a:t>Loan;</a:t>
            </a:r>
          </a:p>
          <a:p>
            <a:pPr marL="514311" indent="-514311">
              <a:buFont typeface="+mj-lt"/>
              <a:buAutoNum type="arabicPeriod"/>
            </a:pPr>
            <a:endParaRPr lang="en-IN" sz="2000" dirty="0"/>
          </a:p>
          <a:p>
            <a:pPr marL="514311" indent="-514311">
              <a:buFont typeface="+mj-lt"/>
              <a:buAutoNum type="arabicPeriod"/>
            </a:pPr>
            <a:r>
              <a:rPr lang="en-IN" sz="2000" dirty="0" smtClean="0"/>
              <a:t>This </a:t>
            </a:r>
            <a:r>
              <a:rPr lang="en-IN" sz="2000" dirty="0"/>
              <a:t>is applicable for ECB loan availed from foreign </a:t>
            </a:r>
            <a:r>
              <a:rPr lang="en-IN" sz="2000" dirty="0" smtClean="0"/>
              <a:t>holders as well;</a:t>
            </a:r>
          </a:p>
          <a:p>
            <a:pPr marL="514311" indent="-514311">
              <a:buFont typeface="+mj-lt"/>
              <a:buAutoNum type="arabicPeriod"/>
            </a:pPr>
            <a:endParaRPr lang="en-IN" sz="2000" dirty="0"/>
          </a:p>
          <a:p>
            <a:pPr marL="514311" indent="-514311">
              <a:buFont typeface="+mj-lt"/>
              <a:buAutoNum type="arabicPeriod"/>
            </a:pPr>
            <a:r>
              <a:rPr lang="en-IN" sz="2000" dirty="0" smtClean="0"/>
              <a:t>For outstanding amounts </a:t>
            </a:r>
            <a:r>
              <a:rPr lang="en-IN" sz="2000" dirty="0"/>
              <a:t>up to 31.03.2019 to be </a:t>
            </a:r>
            <a:r>
              <a:rPr lang="en-IN" sz="2000" dirty="0" smtClean="0"/>
              <a:t>disclosed;</a:t>
            </a:r>
          </a:p>
          <a:p>
            <a:pPr marL="514311" indent="-514311">
              <a:buFont typeface="+mj-lt"/>
              <a:buAutoNum type="arabicPeriod"/>
            </a:pPr>
            <a:endParaRPr lang="en-IN" sz="2000" dirty="0"/>
          </a:p>
          <a:p>
            <a:pPr marL="514311" indent="-514311">
              <a:buFont typeface="+mj-lt"/>
              <a:buAutoNum type="arabicPeriod"/>
            </a:pPr>
            <a:r>
              <a:rPr lang="en-IN" sz="2000" dirty="0" smtClean="0"/>
              <a:t>A company </a:t>
            </a:r>
            <a:r>
              <a:rPr lang="en-IN" sz="2000" dirty="0"/>
              <a:t>is required to file e-form DPT-3 even for loan received from </a:t>
            </a:r>
            <a:r>
              <a:rPr lang="en-IN" sz="2000" dirty="0" smtClean="0"/>
              <a:t>Holding</a:t>
            </a:r>
            <a:r>
              <a:rPr lang="en-IN" sz="2000" dirty="0"/>
              <a:t>, Subsidiary and </a:t>
            </a:r>
            <a:r>
              <a:rPr lang="en-IN" sz="2000" dirty="0" smtClean="0"/>
              <a:t>Associate;</a:t>
            </a:r>
          </a:p>
          <a:p>
            <a:pPr marL="514311" indent="-514311">
              <a:buFont typeface="+mj-lt"/>
              <a:buAutoNum type="arabicPeriod"/>
            </a:pPr>
            <a:endParaRPr lang="en-IN" sz="2000" dirty="0"/>
          </a:p>
          <a:p>
            <a:pPr marL="514311" indent="-514311">
              <a:buFont typeface="+mj-lt"/>
              <a:buAutoNum type="arabicPeriod"/>
            </a:pPr>
            <a:r>
              <a:rPr lang="en-IN" sz="2000" dirty="0" smtClean="0"/>
              <a:t>If </a:t>
            </a:r>
            <a:r>
              <a:rPr lang="en-IN" sz="2000" dirty="0"/>
              <a:t>some outstanding receipt of money or loan had become due before 01st April 2014, </a:t>
            </a:r>
            <a:r>
              <a:rPr lang="en-IN" sz="2000" dirty="0" smtClean="0"/>
              <a:t>is still outstanding in the records </a:t>
            </a:r>
            <a:r>
              <a:rPr lang="en-IN" sz="2000" dirty="0"/>
              <a:t>of </a:t>
            </a:r>
            <a:r>
              <a:rPr lang="en-IN" sz="2000" dirty="0" smtClean="0"/>
              <a:t>the Company</a:t>
            </a:r>
            <a:r>
              <a:rPr lang="en-IN" sz="2000" dirty="0"/>
              <a:t>, </a:t>
            </a:r>
            <a:r>
              <a:rPr lang="en-IN" sz="2000" dirty="0" smtClean="0"/>
              <a:t>the same </a:t>
            </a:r>
            <a:r>
              <a:rPr lang="en-IN" sz="2000" dirty="0"/>
              <a:t>is required to be reported to ROC in e-form DPT-3.</a:t>
            </a:r>
          </a:p>
          <a:p>
            <a:endParaRPr lang="en-IN" sz="2000" dirty="0"/>
          </a:p>
        </p:txBody>
      </p:sp>
    </p:spTree>
    <p:extLst>
      <p:ext uri="{BB962C8B-B14F-4D97-AF65-F5344CB8AC3E}">
        <p14:creationId xmlns="" xmlns:p14="http://schemas.microsoft.com/office/powerpoint/2010/main" val="24336635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9025943" y="2281707"/>
            <a:ext cx="5434885" cy="897228"/>
          </a:xfrm>
        </p:spPr>
        <p:txBody>
          <a:bodyPr vert="wordArtVert">
            <a:normAutofit fontScale="90000"/>
          </a:bodyPr>
          <a:lstStyle/>
          <a:p>
            <a:r>
              <a:rPr lang="en-IN" sz="3200" dirty="0" smtClean="0">
                <a:solidFill>
                  <a:srgbClr val="FFC000"/>
                </a:solidFill>
              </a:rPr>
              <a:t>FOR M INC-35 </a:t>
            </a:r>
            <a:endParaRPr lang="en-IN" sz="3200" dirty="0">
              <a:solidFill>
                <a:srgbClr val="FFC000"/>
              </a:solidFill>
            </a:endParaRPr>
          </a:p>
        </p:txBody>
      </p:sp>
      <p:pic>
        <p:nvPicPr>
          <p:cNvPr id="102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1211" t="10916" r="32467" b="6249"/>
          <a:stretch/>
        </p:blipFill>
        <p:spPr bwMode="auto">
          <a:xfrm>
            <a:off x="368260" y="122348"/>
            <a:ext cx="5177864" cy="663906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31676" t="11092" r="33086" b="6250"/>
          <a:stretch/>
        </p:blipFill>
        <p:spPr bwMode="auto">
          <a:xfrm>
            <a:off x="5859885" y="122348"/>
            <a:ext cx="5035641" cy="664110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640770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1378" t="10915" r="32592" b="6250"/>
          <a:stretch/>
        </p:blipFill>
        <p:spPr bwMode="auto">
          <a:xfrm>
            <a:off x="386366" y="147540"/>
            <a:ext cx="5130789" cy="663196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31160" t="10520" r="32513" b="5526"/>
          <a:stretch/>
        </p:blipFill>
        <p:spPr bwMode="auto">
          <a:xfrm>
            <a:off x="5859885" y="153413"/>
            <a:ext cx="5100036" cy="662679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title"/>
          </p:nvPr>
        </p:nvSpPr>
        <p:spPr>
          <a:xfrm rot="16200000">
            <a:off x="9025943" y="2281707"/>
            <a:ext cx="5434885" cy="897228"/>
          </a:xfrm>
        </p:spPr>
        <p:txBody>
          <a:bodyPr vert="wordArtVert">
            <a:normAutofit fontScale="90000"/>
          </a:bodyPr>
          <a:lstStyle/>
          <a:p>
            <a:r>
              <a:rPr lang="en-IN" sz="3200" dirty="0" smtClean="0">
                <a:solidFill>
                  <a:srgbClr val="FFC000"/>
                </a:solidFill>
              </a:rPr>
              <a:t>FOR M INC-35 </a:t>
            </a:r>
            <a:endParaRPr lang="en-IN" sz="3200" dirty="0">
              <a:solidFill>
                <a:srgbClr val="FFC000"/>
              </a:solidFill>
            </a:endParaRPr>
          </a:p>
        </p:txBody>
      </p:sp>
    </p:spTree>
    <p:extLst>
      <p:ext uri="{BB962C8B-B14F-4D97-AF65-F5344CB8AC3E}">
        <p14:creationId xmlns="" xmlns:p14="http://schemas.microsoft.com/office/powerpoint/2010/main" val="25666252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1180" t="10387" r="32790" b="6809"/>
          <a:stretch/>
        </p:blipFill>
        <p:spPr bwMode="auto">
          <a:xfrm>
            <a:off x="3490174" y="218312"/>
            <a:ext cx="4984176" cy="644006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3"/>
          <p:cNvSpPr txBox="1">
            <a:spLocks/>
          </p:cNvSpPr>
          <p:nvPr/>
        </p:nvSpPr>
        <p:spPr>
          <a:xfrm rot="16200000">
            <a:off x="9025943" y="2281707"/>
            <a:ext cx="5434885" cy="897228"/>
          </a:xfrm>
          <a:prstGeom prst="rect">
            <a:avLst/>
          </a:prstGeom>
        </p:spPr>
        <p:txBody>
          <a:bodyPr vert="wordArtVert" lIns="91440" tIns="45720" rIns="91440" bIns="45720" rtlCol="0" anchor="ctr">
            <a:normAutofit fontScale="97500" lnSpcReduction="1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IN" sz="3200" smtClean="0">
                <a:solidFill>
                  <a:srgbClr val="FFC000"/>
                </a:solidFill>
              </a:rPr>
              <a:t>FOR M INC-35 </a:t>
            </a:r>
            <a:endParaRPr lang="en-IN" sz="3200" dirty="0">
              <a:solidFill>
                <a:srgbClr val="FFC000"/>
              </a:solidFill>
            </a:endParaRPr>
          </a:p>
        </p:txBody>
      </p:sp>
    </p:spTree>
    <p:extLst>
      <p:ext uri="{BB962C8B-B14F-4D97-AF65-F5344CB8AC3E}">
        <p14:creationId xmlns="" xmlns:p14="http://schemas.microsoft.com/office/powerpoint/2010/main" val="19119022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77363" y="1854557"/>
            <a:ext cx="10058400" cy="2962141"/>
          </a:xfrm>
        </p:spPr>
        <p:txBody>
          <a:bodyPr>
            <a:normAutofit fontScale="90000"/>
          </a:bodyPr>
          <a:lstStyle/>
          <a:p>
            <a:pPr algn="ctr"/>
            <a:r>
              <a:rPr lang="en-IN" sz="6600" dirty="0" smtClean="0"/>
              <a:t>AMENDMENTS IN COMPANIES (INCORPORATION) RULES, 2014</a:t>
            </a:r>
            <a:endParaRPr lang="en-IN" sz="6600" dirty="0"/>
          </a:p>
        </p:txBody>
      </p:sp>
    </p:spTree>
    <p:extLst>
      <p:ext uri="{BB962C8B-B14F-4D97-AF65-F5344CB8AC3E}">
        <p14:creationId xmlns="" xmlns:p14="http://schemas.microsoft.com/office/powerpoint/2010/main" val="26300778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0964" y="454942"/>
            <a:ext cx="10160000" cy="1143000"/>
          </a:xfrm>
        </p:spPr>
        <p:txBody>
          <a:bodyPr/>
          <a:lstStyle/>
          <a:p>
            <a:pPr algn="ctr"/>
            <a:r>
              <a:rPr lang="en-IN" sz="4400" dirty="0" smtClean="0"/>
              <a:t>Amendments in Companies (Incorporation) Rules, 2014</a:t>
            </a:r>
            <a:endParaRPr lang="en-IN" sz="4400" dirty="0"/>
          </a:p>
        </p:txBody>
      </p:sp>
      <p:sp>
        <p:nvSpPr>
          <p:cNvPr id="2" name="Content Placeholder 1"/>
          <p:cNvSpPr>
            <a:spLocks noGrp="1"/>
          </p:cNvSpPr>
          <p:nvPr>
            <p:ph idx="1"/>
          </p:nvPr>
        </p:nvSpPr>
        <p:spPr>
          <a:xfrm>
            <a:off x="609600" y="2189408"/>
            <a:ext cx="10160000" cy="4211392"/>
          </a:xfrm>
        </p:spPr>
        <p:txBody>
          <a:bodyPr>
            <a:normAutofit/>
          </a:bodyPr>
          <a:lstStyle/>
          <a:p>
            <a:r>
              <a:rPr lang="en-IN" sz="1800" dirty="0" smtClean="0"/>
              <a:t>There has been recent amendments to the rules by the Corporate Affairs Ministry in order to bring about uniformity and clarity to the process of naming a company.</a:t>
            </a:r>
          </a:p>
          <a:p>
            <a:r>
              <a:rPr lang="en-IN" sz="1800" dirty="0" smtClean="0"/>
              <a:t>This was brought about as there have been many instances where company names were rejected due to trademark issues, proposed names being to general etc.</a:t>
            </a:r>
          </a:p>
          <a:p>
            <a:r>
              <a:rPr lang="en-IN" sz="1800" dirty="0" smtClean="0"/>
              <a:t>With these amendments, they expect to ensure more clarity, uniformity and transparency in the naming process.</a:t>
            </a:r>
          </a:p>
          <a:p>
            <a:endParaRPr lang="en-IN" sz="1800" dirty="0" smtClean="0"/>
          </a:p>
        </p:txBody>
      </p:sp>
    </p:spTree>
    <p:extLst>
      <p:ext uri="{BB962C8B-B14F-4D97-AF65-F5344CB8AC3E}">
        <p14:creationId xmlns="" xmlns:p14="http://schemas.microsoft.com/office/powerpoint/2010/main" val="13300246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2800" y="257577"/>
            <a:ext cx="10566400" cy="1143000"/>
          </a:xfrm>
        </p:spPr>
        <p:txBody>
          <a:bodyPr anchor="ctr"/>
          <a:lstStyle/>
          <a:p>
            <a:pPr algn="ctr"/>
            <a:r>
              <a:rPr lang="en-IN" dirty="0" smtClean="0">
                <a:latin typeface="Calibri Light" pitchFamily="34" charset="0"/>
                <a:cs typeface="Calibri Light" pitchFamily="34" charset="0"/>
              </a:rPr>
              <a:t>ILLUSTRATIONS</a:t>
            </a:r>
            <a:endParaRPr lang="en-IN" dirty="0">
              <a:latin typeface="Calibri Light" pitchFamily="34" charset="0"/>
              <a:cs typeface="Calibri Light" pitchFamily="34" charset="0"/>
            </a:endParaRPr>
          </a:p>
        </p:txBody>
      </p:sp>
      <p:sp>
        <p:nvSpPr>
          <p:cNvPr id="2" name="Content Placeholder 1"/>
          <p:cNvSpPr>
            <a:spLocks noGrp="1"/>
          </p:cNvSpPr>
          <p:nvPr>
            <p:ph idx="1"/>
          </p:nvPr>
        </p:nvSpPr>
        <p:spPr>
          <a:xfrm>
            <a:off x="686873" y="1081825"/>
            <a:ext cx="10350322" cy="5112913"/>
          </a:xfrm>
        </p:spPr>
        <p:txBody>
          <a:bodyPr>
            <a:normAutofit/>
          </a:bodyPr>
          <a:lstStyle/>
          <a:p>
            <a:r>
              <a:rPr lang="en-IN" sz="1800" dirty="0" smtClean="0">
                <a:latin typeface="Calibri Light" pitchFamily="34" charset="0"/>
                <a:cs typeface="Calibri Light" pitchFamily="34" charset="0"/>
              </a:rPr>
              <a:t>Few examples of the things to be avoided while naming a company are as follows:</a:t>
            </a:r>
          </a:p>
          <a:p>
            <a:pPr lvl="1">
              <a:buFont typeface="Arial" pitchFamily="34" charset="0"/>
              <a:buChar char="•"/>
            </a:pPr>
            <a:r>
              <a:rPr lang="en-IN" sz="1800" dirty="0" smtClean="0">
                <a:latin typeface="Calibri Light" pitchFamily="34" charset="0"/>
                <a:cs typeface="Calibri Light" pitchFamily="34" charset="0"/>
              </a:rPr>
              <a:t>The </a:t>
            </a:r>
            <a:r>
              <a:rPr lang="en-IN" sz="1800" dirty="0">
                <a:latin typeface="Calibri Light" pitchFamily="34" charset="0"/>
                <a:cs typeface="Calibri Light" pitchFamily="34" charset="0"/>
              </a:rPr>
              <a:t>plural or singular form of words in one or both names</a:t>
            </a:r>
            <a:r>
              <a:rPr lang="en-IN" sz="1800" dirty="0" smtClean="0">
                <a:latin typeface="Calibri Light" pitchFamily="34" charset="0"/>
                <a:cs typeface="Calibri Light" pitchFamily="34" charset="0"/>
              </a:rPr>
              <a:t>; </a:t>
            </a:r>
            <a:r>
              <a:rPr lang="en-IN" sz="1800" dirty="0">
                <a:latin typeface="Calibri Light" pitchFamily="34" charset="0"/>
                <a:cs typeface="Calibri Light" pitchFamily="34" charset="0"/>
              </a:rPr>
              <a:t>for example</a:t>
            </a:r>
          </a:p>
          <a:p>
            <a:pPr marL="1145286" lvl="2" indent="-514350">
              <a:buFont typeface="+mj-lt"/>
              <a:buAutoNum type="romanLcPeriod"/>
            </a:pPr>
            <a:r>
              <a:rPr lang="en-IN" sz="1800" dirty="0">
                <a:latin typeface="Calibri Light" pitchFamily="34" charset="0"/>
                <a:cs typeface="Calibri Light" pitchFamily="34" charset="0"/>
              </a:rPr>
              <a:t>Green Technology Ltd. is same as Greens Technology Ltd. and Greens Technologies Ltd. </a:t>
            </a:r>
            <a:endParaRPr lang="en-IN" sz="1800" dirty="0" smtClean="0">
              <a:latin typeface="Calibri Light" pitchFamily="34" charset="0"/>
              <a:cs typeface="Calibri Light" pitchFamily="34" charset="0"/>
            </a:endParaRPr>
          </a:p>
          <a:p>
            <a:pPr marL="1145286" lvl="2" indent="-514350">
              <a:buFont typeface="+mj-lt"/>
              <a:buAutoNum type="romanLcPeriod"/>
            </a:pPr>
            <a:r>
              <a:rPr lang="en-IN" sz="1800" dirty="0" err="1" smtClean="0">
                <a:latin typeface="Calibri Light" pitchFamily="34" charset="0"/>
                <a:cs typeface="Calibri Light" pitchFamily="34" charset="0"/>
              </a:rPr>
              <a:t>Pratap</a:t>
            </a:r>
            <a:r>
              <a:rPr lang="en-IN" sz="1800" dirty="0" smtClean="0">
                <a:latin typeface="Calibri Light" pitchFamily="34" charset="0"/>
                <a:cs typeface="Calibri Light" pitchFamily="34" charset="0"/>
              </a:rPr>
              <a:t> </a:t>
            </a:r>
            <a:r>
              <a:rPr lang="en-IN" sz="1800" dirty="0">
                <a:latin typeface="Calibri Light" pitchFamily="34" charset="0"/>
                <a:cs typeface="Calibri Light" pitchFamily="34" charset="0"/>
              </a:rPr>
              <a:t>Technology Ltd. is same as </a:t>
            </a:r>
            <a:r>
              <a:rPr lang="en-IN" sz="1800" dirty="0" err="1">
                <a:latin typeface="Calibri Light" pitchFamily="34" charset="0"/>
                <a:cs typeface="Calibri Light" pitchFamily="34" charset="0"/>
              </a:rPr>
              <a:t>Prataps</a:t>
            </a:r>
            <a:r>
              <a:rPr lang="en-IN" sz="1800" dirty="0">
                <a:latin typeface="Calibri Light" pitchFamily="34" charset="0"/>
                <a:cs typeface="Calibri Light" pitchFamily="34" charset="0"/>
              </a:rPr>
              <a:t> Technology Ltd. and </a:t>
            </a:r>
            <a:r>
              <a:rPr lang="en-IN" sz="1800" dirty="0" err="1">
                <a:latin typeface="Calibri Light" pitchFamily="34" charset="0"/>
                <a:cs typeface="Calibri Light" pitchFamily="34" charset="0"/>
              </a:rPr>
              <a:t>Prataps</a:t>
            </a:r>
            <a:r>
              <a:rPr lang="en-IN" sz="1800" dirty="0">
                <a:latin typeface="Calibri Light" pitchFamily="34" charset="0"/>
                <a:cs typeface="Calibri Light" pitchFamily="34" charset="0"/>
              </a:rPr>
              <a:t> Technologies Ltd</a:t>
            </a:r>
            <a:r>
              <a:rPr lang="en-IN" sz="1800" dirty="0" smtClean="0">
                <a:latin typeface="Calibri Light" pitchFamily="34" charset="0"/>
                <a:cs typeface="Calibri Light" pitchFamily="34" charset="0"/>
              </a:rPr>
              <a:t>.</a:t>
            </a:r>
          </a:p>
          <a:p>
            <a:pPr marL="1145286" lvl="2" indent="-514350">
              <a:buFont typeface="+mj-lt"/>
              <a:buAutoNum type="romanLcPeriod"/>
            </a:pPr>
            <a:r>
              <a:rPr lang="en-IN" sz="1800" dirty="0" smtClean="0">
                <a:latin typeface="Calibri Light" pitchFamily="34" charset="0"/>
                <a:cs typeface="Calibri Light" pitchFamily="34" charset="0"/>
              </a:rPr>
              <a:t>SM </a:t>
            </a:r>
            <a:r>
              <a:rPr lang="en-IN" sz="1800" dirty="0">
                <a:latin typeface="Calibri Light" pitchFamily="34" charset="0"/>
                <a:cs typeface="Calibri Light" pitchFamily="34" charset="0"/>
              </a:rPr>
              <a:t>Computers Ltd. is not same as SMS Computers </a:t>
            </a:r>
            <a:r>
              <a:rPr lang="en-IN" sz="1800" dirty="0" smtClean="0">
                <a:latin typeface="Calibri Light" pitchFamily="34" charset="0"/>
                <a:cs typeface="Calibri Light" pitchFamily="34" charset="0"/>
              </a:rPr>
              <a:t>Ltd</a:t>
            </a:r>
          </a:p>
          <a:p>
            <a:pPr marL="1145286" lvl="2" indent="-514350">
              <a:buFont typeface="+mj-lt"/>
              <a:buAutoNum type="romanLcPeriod"/>
            </a:pPr>
            <a:endParaRPr lang="en-IN" sz="1800" dirty="0" smtClean="0">
              <a:latin typeface="Calibri Light" pitchFamily="34" charset="0"/>
              <a:cs typeface="Calibri Light" pitchFamily="34" charset="0"/>
            </a:endParaRPr>
          </a:p>
          <a:p>
            <a:pPr lvl="1">
              <a:buFont typeface="Arial" pitchFamily="34" charset="0"/>
              <a:buChar char="•"/>
            </a:pPr>
            <a:r>
              <a:rPr lang="en-IN" sz="1800" dirty="0" smtClean="0">
                <a:latin typeface="Calibri Light" pitchFamily="34" charset="0"/>
                <a:cs typeface="Calibri Light" pitchFamily="34" charset="0"/>
              </a:rPr>
              <a:t>Type </a:t>
            </a:r>
            <a:r>
              <a:rPr lang="en-IN" sz="1800" dirty="0">
                <a:latin typeface="Calibri Light" pitchFamily="34" charset="0"/>
                <a:cs typeface="Calibri Light" pitchFamily="34" charset="0"/>
              </a:rPr>
              <a:t>and case of letters, spacing between letters, punctuation marks and special characters used in one or both names</a:t>
            </a:r>
            <a:r>
              <a:rPr lang="en-IN" sz="1800" dirty="0" smtClean="0">
                <a:latin typeface="Calibri Light" pitchFamily="34" charset="0"/>
                <a:cs typeface="Calibri Light" pitchFamily="34" charset="0"/>
              </a:rPr>
              <a:t>; for example </a:t>
            </a:r>
          </a:p>
          <a:p>
            <a:pPr marL="1145286" lvl="2" indent="-514350">
              <a:buFont typeface="+mj-lt"/>
              <a:buAutoNum type="romanLcPeriod"/>
            </a:pPr>
            <a:r>
              <a:rPr lang="en-IN" sz="1800" dirty="0" smtClean="0">
                <a:latin typeface="Calibri Light" pitchFamily="34" charset="0"/>
                <a:cs typeface="Calibri Light" pitchFamily="34" charset="0"/>
              </a:rPr>
              <a:t>ABC </a:t>
            </a:r>
            <a:r>
              <a:rPr lang="en-IN" sz="1800" dirty="0">
                <a:latin typeface="Calibri Light" pitchFamily="34" charset="0"/>
                <a:cs typeface="Calibri Light" pitchFamily="34" charset="0"/>
              </a:rPr>
              <a:t>Ltd. is same as A.B.C. Ltd. and A B C Ltd. </a:t>
            </a:r>
            <a:endParaRPr lang="en-IN" sz="1800" dirty="0" smtClean="0">
              <a:latin typeface="Calibri Light" pitchFamily="34" charset="0"/>
              <a:cs typeface="Calibri Light" pitchFamily="34" charset="0"/>
            </a:endParaRPr>
          </a:p>
          <a:p>
            <a:pPr marL="1145286" lvl="2" indent="-514350">
              <a:buFont typeface="+mj-lt"/>
              <a:buAutoNum type="romanLcPeriod"/>
            </a:pPr>
            <a:r>
              <a:rPr lang="en-IN" sz="1800" dirty="0" err="1" smtClean="0">
                <a:latin typeface="Calibri Light" pitchFamily="34" charset="0"/>
                <a:cs typeface="Calibri Light" pitchFamily="34" charset="0"/>
              </a:rPr>
              <a:t>TeamWork</a:t>
            </a:r>
            <a:r>
              <a:rPr lang="en-IN" sz="1800" dirty="0" smtClean="0">
                <a:latin typeface="Calibri Light" pitchFamily="34" charset="0"/>
                <a:cs typeface="Calibri Light" pitchFamily="34" charset="0"/>
              </a:rPr>
              <a:t> </a:t>
            </a:r>
            <a:r>
              <a:rPr lang="en-IN" sz="1800" dirty="0">
                <a:latin typeface="Calibri Light" pitchFamily="34" charset="0"/>
                <a:cs typeface="Calibri Light" pitchFamily="34" charset="0"/>
              </a:rPr>
              <a:t>Ltd. is same as </a:t>
            </a:r>
            <a:r>
              <a:rPr lang="en-IN" sz="1800" dirty="0" err="1">
                <a:latin typeface="Calibri Light" pitchFamily="34" charset="0"/>
                <a:cs typeface="Calibri Light" pitchFamily="34" charset="0"/>
              </a:rPr>
              <a:t>Team@Work</a:t>
            </a:r>
            <a:r>
              <a:rPr lang="en-IN" sz="1800" dirty="0">
                <a:latin typeface="Calibri Light" pitchFamily="34" charset="0"/>
                <a:cs typeface="Calibri Light" pitchFamily="34" charset="0"/>
              </a:rPr>
              <a:t> Ltd. and Team-Work Ltd. </a:t>
            </a:r>
            <a:endParaRPr lang="en-IN" sz="1800" dirty="0" smtClean="0">
              <a:latin typeface="Calibri Light" pitchFamily="34" charset="0"/>
              <a:cs typeface="Calibri Light" pitchFamily="34" charset="0"/>
            </a:endParaRPr>
          </a:p>
          <a:p>
            <a:pPr marL="1145286" lvl="2" indent="-514350">
              <a:buFont typeface="+mj-lt"/>
              <a:buAutoNum type="romanLcPeriod"/>
            </a:pPr>
            <a:endParaRPr lang="en-IN" sz="1800" dirty="0" smtClean="0">
              <a:latin typeface="Calibri Light" pitchFamily="34" charset="0"/>
              <a:cs typeface="Calibri Light" pitchFamily="34" charset="0"/>
            </a:endParaRPr>
          </a:p>
          <a:p>
            <a:pPr lvl="1">
              <a:buFont typeface="Arial" pitchFamily="34" charset="0"/>
              <a:buChar char="•"/>
            </a:pPr>
            <a:r>
              <a:rPr lang="en-IN" sz="1800" dirty="0">
                <a:latin typeface="Calibri Light" pitchFamily="34" charset="0"/>
                <a:cs typeface="Calibri Light" pitchFamily="34" charset="0"/>
              </a:rPr>
              <a:t>the order of words in the </a:t>
            </a:r>
            <a:r>
              <a:rPr lang="en-IN" sz="1800" dirty="0" smtClean="0">
                <a:latin typeface="Calibri Light" pitchFamily="34" charset="0"/>
                <a:cs typeface="Calibri Light" pitchFamily="34" charset="0"/>
              </a:rPr>
              <a:t>names; </a:t>
            </a:r>
            <a:r>
              <a:rPr lang="en-IN" sz="1800" dirty="0">
                <a:latin typeface="Calibri Light" pitchFamily="34" charset="0"/>
                <a:cs typeface="Calibri Light" pitchFamily="34" charset="0"/>
              </a:rPr>
              <a:t>for example</a:t>
            </a:r>
            <a:endParaRPr lang="en-IN" sz="1800" dirty="0" smtClean="0">
              <a:latin typeface="Calibri Light" pitchFamily="34" charset="0"/>
              <a:cs typeface="Calibri Light" pitchFamily="34" charset="0"/>
            </a:endParaRPr>
          </a:p>
          <a:p>
            <a:pPr marL="1030986" lvl="2" indent="-400050">
              <a:buFont typeface="+mj-lt"/>
              <a:buAutoNum type="romanLcPeriod"/>
            </a:pPr>
            <a:r>
              <a:rPr lang="en-IN" sz="1600" dirty="0" smtClean="0">
                <a:latin typeface="Calibri Light" pitchFamily="34" charset="0"/>
                <a:cs typeface="Calibri Light" pitchFamily="34" charset="0"/>
              </a:rPr>
              <a:t>Ravi </a:t>
            </a:r>
            <a:r>
              <a:rPr lang="en-IN" sz="1600" dirty="0">
                <a:latin typeface="Calibri Light" pitchFamily="34" charset="0"/>
                <a:cs typeface="Calibri Light" pitchFamily="34" charset="0"/>
              </a:rPr>
              <a:t>Builders and Contractors Ltd. is same as Ravi Contractors and Builders Ltd. </a:t>
            </a:r>
            <a:endParaRPr lang="en-IN" sz="1600" dirty="0" smtClean="0">
              <a:latin typeface="Calibri Light" pitchFamily="34" charset="0"/>
              <a:cs typeface="Calibri Light" pitchFamily="34" charset="0"/>
            </a:endParaRPr>
          </a:p>
          <a:p>
            <a:pPr marL="1030986" lvl="2" indent="-400050">
              <a:buFont typeface="+mj-lt"/>
              <a:buAutoNum type="romanLcPeriod"/>
            </a:pPr>
            <a:r>
              <a:rPr lang="en-IN" sz="1600" dirty="0" smtClean="0">
                <a:latin typeface="Calibri Light" pitchFamily="34" charset="0"/>
                <a:cs typeface="Calibri Light" pitchFamily="34" charset="0"/>
              </a:rPr>
              <a:t>Ravi </a:t>
            </a:r>
            <a:r>
              <a:rPr lang="en-IN" sz="1600" dirty="0">
                <a:latin typeface="Calibri Light" pitchFamily="34" charset="0"/>
                <a:cs typeface="Calibri Light" pitchFamily="34" charset="0"/>
              </a:rPr>
              <a:t>Builders and Contractors Limited is not the same as Ravi Shankar Builders and Contractors Limited. </a:t>
            </a:r>
          </a:p>
        </p:txBody>
      </p:sp>
    </p:spTree>
    <p:extLst>
      <p:ext uri="{BB962C8B-B14F-4D97-AF65-F5344CB8AC3E}">
        <p14:creationId xmlns="" xmlns:p14="http://schemas.microsoft.com/office/powerpoint/2010/main" val="1235406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64794" y="103031"/>
            <a:ext cx="1687132" cy="592427"/>
          </a:xfrm>
        </p:spPr>
        <p:txBody>
          <a:bodyPr anchor="t">
            <a:noAutofit/>
          </a:bodyPr>
          <a:lstStyle/>
          <a:p>
            <a:pPr algn="ctr"/>
            <a:r>
              <a:rPr lang="en-IN" sz="2000" b="0" dirty="0" smtClean="0">
                <a:latin typeface="Calibri Light" pitchFamily="34" charset="0"/>
                <a:cs typeface="Calibri Light" pitchFamily="34" charset="0"/>
              </a:rPr>
              <a:t>Presented by :</a:t>
            </a:r>
            <a:r>
              <a:rPr lang="en-IN" sz="1400" b="0" dirty="0" smtClean="0"/>
              <a:t/>
            </a:r>
            <a:br>
              <a:rPr lang="en-IN" sz="1400" b="0" dirty="0" smtClean="0"/>
            </a:br>
            <a:endParaRPr lang="en-IN" sz="1400" b="0" dirty="0"/>
          </a:p>
        </p:txBody>
      </p:sp>
      <p:sp>
        <p:nvSpPr>
          <p:cNvPr id="6" name="Text Placeholder 5"/>
          <p:cNvSpPr>
            <a:spLocks noGrp="1"/>
          </p:cNvSpPr>
          <p:nvPr>
            <p:ph type="body" sz="half" idx="2"/>
          </p:nvPr>
        </p:nvSpPr>
        <p:spPr>
          <a:xfrm>
            <a:off x="3425780" y="2352484"/>
            <a:ext cx="4507606" cy="3378615"/>
          </a:xfrm>
        </p:spPr>
        <p:txBody>
          <a:bodyPr>
            <a:normAutofit/>
          </a:bodyPr>
          <a:lstStyle/>
          <a:p>
            <a:pPr algn="ctr"/>
            <a:r>
              <a:rPr lang="en-IN" sz="2800" b="1" dirty="0" smtClean="0">
                <a:latin typeface="Calibri Light" pitchFamily="34" charset="0"/>
                <a:cs typeface="Calibri Light" pitchFamily="34" charset="0"/>
              </a:rPr>
              <a:t>CA MADHUKUTTAN PILLAI</a:t>
            </a:r>
          </a:p>
          <a:p>
            <a:pPr algn="ctr"/>
            <a:endParaRPr lang="en-IN" sz="1600" i="1" dirty="0" smtClean="0"/>
          </a:p>
          <a:p>
            <a:pPr algn="ctr">
              <a:spcBef>
                <a:spcPts val="0"/>
              </a:spcBef>
            </a:pPr>
            <a:r>
              <a:rPr lang="en-IN" sz="1600" i="1" dirty="0" smtClean="0">
                <a:solidFill>
                  <a:srgbClr val="222222"/>
                </a:solidFill>
                <a:effectLst/>
                <a:latin typeface="verdana, sans-serif"/>
              </a:rPr>
              <a:t>V K G &amp; Associates</a:t>
            </a:r>
            <a:endParaRPr lang="en-IN" sz="1600" i="1" dirty="0" smtClean="0">
              <a:solidFill>
                <a:srgbClr val="222222"/>
              </a:solidFill>
              <a:effectLst/>
              <a:latin typeface="arial"/>
            </a:endParaRPr>
          </a:p>
          <a:p>
            <a:pPr algn="ctr">
              <a:spcBef>
                <a:spcPts val="0"/>
              </a:spcBef>
            </a:pPr>
            <a:r>
              <a:rPr lang="en-IN" sz="1600" i="1" dirty="0" smtClean="0">
                <a:solidFill>
                  <a:srgbClr val="222222"/>
                </a:solidFill>
                <a:effectLst/>
                <a:latin typeface="verdana, sans-serif"/>
              </a:rPr>
              <a:t>Chartered Accountants</a:t>
            </a:r>
            <a:endParaRPr lang="en-IN" sz="1600" i="1" dirty="0" smtClean="0">
              <a:solidFill>
                <a:srgbClr val="222222"/>
              </a:solidFill>
              <a:effectLst/>
              <a:latin typeface="arial"/>
            </a:endParaRPr>
          </a:p>
          <a:p>
            <a:pPr algn="ctr">
              <a:spcBef>
                <a:spcPts val="0"/>
              </a:spcBef>
            </a:pPr>
            <a:r>
              <a:rPr lang="en-IN" sz="1600" i="1" dirty="0" smtClean="0">
                <a:solidFill>
                  <a:srgbClr val="222222"/>
                </a:solidFill>
                <a:effectLst/>
                <a:latin typeface="verdana, sans-serif"/>
              </a:rPr>
              <a:t>CC 37/1252, "</a:t>
            </a:r>
            <a:r>
              <a:rPr lang="en-IN" sz="1600" i="1" dirty="0" err="1" smtClean="0">
                <a:solidFill>
                  <a:srgbClr val="222222"/>
                </a:solidFill>
                <a:effectLst/>
                <a:latin typeface="verdana, sans-serif"/>
              </a:rPr>
              <a:t>Jyothy</a:t>
            </a:r>
            <a:r>
              <a:rPr lang="en-IN" sz="1600" i="1" dirty="0" smtClean="0">
                <a:solidFill>
                  <a:srgbClr val="222222"/>
                </a:solidFill>
                <a:effectLst/>
                <a:latin typeface="verdana, sans-serif"/>
              </a:rPr>
              <a:t>"</a:t>
            </a:r>
            <a:endParaRPr lang="en-IN" sz="1600" i="1" dirty="0" smtClean="0">
              <a:solidFill>
                <a:srgbClr val="222222"/>
              </a:solidFill>
              <a:effectLst/>
              <a:latin typeface="arial"/>
            </a:endParaRPr>
          </a:p>
          <a:p>
            <a:pPr algn="ctr">
              <a:spcBef>
                <a:spcPts val="0"/>
              </a:spcBef>
            </a:pPr>
            <a:r>
              <a:rPr lang="en-IN" sz="1600" i="1" dirty="0" err="1" smtClean="0">
                <a:solidFill>
                  <a:srgbClr val="222222"/>
                </a:solidFill>
                <a:effectLst/>
                <a:latin typeface="verdana, sans-serif"/>
              </a:rPr>
              <a:t>Palathuruthu</a:t>
            </a:r>
            <a:r>
              <a:rPr lang="en-IN" sz="1600" i="1" dirty="0" smtClean="0">
                <a:solidFill>
                  <a:srgbClr val="222222"/>
                </a:solidFill>
                <a:effectLst/>
                <a:latin typeface="verdana, sans-serif"/>
              </a:rPr>
              <a:t>, </a:t>
            </a:r>
            <a:r>
              <a:rPr lang="en-IN" sz="1600" i="1" dirty="0" err="1" smtClean="0">
                <a:solidFill>
                  <a:srgbClr val="222222"/>
                </a:solidFill>
                <a:effectLst/>
                <a:latin typeface="verdana"/>
              </a:rPr>
              <a:t>Kadavanthra</a:t>
            </a:r>
            <a:endParaRPr lang="en-IN" sz="1600" i="1" dirty="0" smtClean="0">
              <a:solidFill>
                <a:srgbClr val="222222"/>
              </a:solidFill>
              <a:effectLst/>
              <a:latin typeface="arial"/>
            </a:endParaRPr>
          </a:p>
          <a:p>
            <a:pPr algn="ctr">
              <a:spcBef>
                <a:spcPts val="0"/>
              </a:spcBef>
            </a:pPr>
            <a:r>
              <a:rPr lang="en-IN" sz="1600" i="1" dirty="0" err="1" smtClean="0">
                <a:solidFill>
                  <a:srgbClr val="222222"/>
                </a:solidFill>
                <a:effectLst/>
                <a:latin typeface="verdana"/>
              </a:rPr>
              <a:t>Ernakulam,Kerala</a:t>
            </a:r>
            <a:r>
              <a:rPr lang="en-IN" sz="1600" i="1" dirty="0" smtClean="0">
                <a:solidFill>
                  <a:srgbClr val="222222"/>
                </a:solidFill>
                <a:effectLst/>
                <a:latin typeface="verdana"/>
              </a:rPr>
              <a:t> - 682020</a:t>
            </a:r>
            <a:endParaRPr lang="en-IN" sz="1600" i="1" dirty="0" smtClean="0">
              <a:solidFill>
                <a:srgbClr val="222222"/>
              </a:solidFill>
              <a:effectLst/>
              <a:latin typeface="arial"/>
            </a:endParaRPr>
          </a:p>
          <a:p>
            <a:pPr algn="ctr">
              <a:spcBef>
                <a:spcPts val="0"/>
              </a:spcBef>
            </a:pPr>
            <a:r>
              <a:rPr lang="en-IN" sz="1600" i="1" dirty="0" smtClean="0">
                <a:solidFill>
                  <a:srgbClr val="222222"/>
                </a:solidFill>
                <a:effectLst/>
                <a:latin typeface="verdana, sans-serif"/>
              </a:rPr>
              <a:t>Mob: +94 9400 81 3410</a:t>
            </a:r>
            <a:endParaRPr lang="en-IN" sz="1600" i="1" dirty="0" smtClean="0">
              <a:solidFill>
                <a:srgbClr val="222222"/>
              </a:solidFill>
              <a:effectLst/>
              <a:latin typeface="arial"/>
            </a:endParaRPr>
          </a:p>
          <a:p>
            <a:pPr algn="ctr">
              <a:spcBef>
                <a:spcPts val="0"/>
              </a:spcBef>
            </a:pPr>
            <a:r>
              <a:rPr lang="en-IN" sz="1600" i="1" dirty="0" smtClean="0">
                <a:solidFill>
                  <a:srgbClr val="222222"/>
                </a:solidFill>
                <a:effectLst/>
                <a:latin typeface="verdana, sans-serif"/>
              </a:rPr>
              <a:t>Office LL:    0484-4015549</a:t>
            </a:r>
            <a:endParaRPr lang="en-IN" sz="1600" i="1" dirty="0" smtClean="0">
              <a:solidFill>
                <a:srgbClr val="222222"/>
              </a:solidFill>
              <a:effectLst/>
              <a:latin typeface="arial"/>
            </a:endParaRPr>
          </a:p>
          <a:p>
            <a:pPr algn="ctr">
              <a:spcBef>
                <a:spcPts val="0"/>
              </a:spcBef>
            </a:pPr>
            <a:r>
              <a:rPr lang="en-IN" sz="1600" i="1" dirty="0" smtClean="0">
                <a:solidFill>
                  <a:srgbClr val="222222"/>
                </a:solidFill>
                <a:effectLst/>
                <a:latin typeface="verdana, sans-serif"/>
              </a:rPr>
              <a:t>Office Mob: +91 6282 12 4515</a:t>
            </a:r>
          </a:p>
          <a:p>
            <a:pPr algn="ctr">
              <a:spcBef>
                <a:spcPts val="0"/>
              </a:spcBef>
            </a:pPr>
            <a:r>
              <a:rPr lang="en-IN" sz="1600" i="1" dirty="0" smtClean="0">
                <a:solidFill>
                  <a:srgbClr val="222222"/>
                </a:solidFill>
                <a:latin typeface="verdana, sans-serif"/>
              </a:rPr>
              <a:t>Email : madhukp.co@gmail.com</a:t>
            </a:r>
            <a:endParaRPr lang="en-IN" sz="1600" i="1" dirty="0" smtClean="0">
              <a:solidFill>
                <a:srgbClr val="222222"/>
              </a:solidFill>
              <a:effectLst/>
              <a:latin typeface="arial"/>
            </a:endParaRPr>
          </a:p>
          <a:p>
            <a:endParaRPr lang="en-IN" sz="1200" i="1" dirty="0"/>
          </a:p>
        </p:txBody>
      </p:sp>
      <p:pic>
        <p:nvPicPr>
          <p:cNvPr id="1026" name="Picture 2" descr="\\Server\d\D\MKP\ROTARY - QUEEN CITY\AY 19-20\Pictures\March 2019\21-3-19\IMG-20190321-WA0020.jpg"/>
          <p:cNvPicPr>
            <a:picLocks noChangeAspect="1" noChangeArrowheads="1"/>
          </p:cNvPicPr>
          <p:nvPr/>
        </p:nvPicPr>
        <p:blipFill rotWithShape="1">
          <a:blip r:embed="rId2">
            <a:extLst>
              <a:ext uri="{BEBA8EAE-BF5A-486C-A8C5-ECC9F3942E4B}">
                <a14:imgProps xmlns="" xmlns:a14="http://schemas.microsoft.com/office/drawing/2010/main">
                  <a14:imgLayer r:embed="rId3">
                    <a14:imgEffect>
                      <a14:sharpenSoften amount="12000"/>
                    </a14:imgEffect>
                    <a14:imgEffect>
                      <a14:brightnessContrast bright="10000" contrast="4000"/>
                    </a14:imgEffect>
                  </a14:imgLayer>
                </a14:imgProps>
              </a:ext>
              <a:ext uri="{28A0092B-C50C-407E-A947-70E740481C1C}">
                <a14:useLocalDpi xmlns="" xmlns:a14="http://schemas.microsoft.com/office/drawing/2010/main" val="0"/>
              </a:ext>
            </a:extLst>
          </a:blip>
          <a:srcRect l="63478" t="10721" r="9090" b="25459"/>
          <a:stretch/>
        </p:blipFill>
        <p:spPr bwMode="auto">
          <a:xfrm>
            <a:off x="8100811" y="927278"/>
            <a:ext cx="2717442" cy="303941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cxnSp>
        <p:nvCxnSpPr>
          <p:cNvPr id="5" name="Straight Connector 4"/>
          <p:cNvCxnSpPr/>
          <p:nvPr/>
        </p:nvCxnSpPr>
        <p:spPr>
          <a:xfrm>
            <a:off x="3129566" y="103031"/>
            <a:ext cx="0" cy="6645499"/>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1741764" y="2947912"/>
            <a:ext cx="6613092" cy="923330"/>
          </a:xfrm>
          <a:prstGeom prst="rect">
            <a:avLst/>
          </a:prstGeom>
          <a:noFill/>
        </p:spPr>
        <p:txBody>
          <a:bodyPr vert="wordArtVert" wrap="square" rtlCol="0">
            <a:spAutoFit/>
          </a:bodyPr>
          <a:lstStyle/>
          <a:p>
            <a:pPr algn="ctr"/>
            <a:r>
              <a:rPr lang="en-IN" sz="4400" dirty="0" smtClean="0"/>
              <a:t>THANK YOU</a:t>
            </a:r>
            <a:endParaRPr lang="en-IN" sz="4400" dirty="0"/>
          </a:p>
        </p:txBody>
      </p:sp>
    </p:spTree>
    <p:extLst>
      <p:ext uri="{BB962C8B-B14F-4D97-AF65-F5344CB8AC3E}">
        <p14:creationId xmlns="" xmlns:p14="http://schemas.microsoft.com/office/powerpoint/2010/main" val="910264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Transactions For Which DPT-3 Has To Be Filed</a:t>
            </a:r>
          </a:p>
        </p:txBody>
      </p:sp>
      <p:sp>
        <p:nvSpPr>
          <p:cNvPr id="3" name="Content Placeholder 2"/>
          <p:cNvSpPr>
            <a:spLocks noGrp="1"/>
          </p:cNvSpPr>
          <p:nvPr>
            <p:ph idx="1"/>
          </p:nvPr>
        </p:nvSpPr>
        <p:spPr/>
        <p:txBody>
          <a:bodyPr>
            <a:noAutofit/>
          </a:bodyPr>
          <a:lstStyle/>
          <a:p>
            <a:pPr marL="0" indent="0">
              <a:buNone/>
            </a:pPr>
            <a:r>
              <a:rPr lang="en-IN" sz="2000" dirty="0" smtClean="0">
                <a:effectLst/>
              </a:rPr>
              <a:t>Every company shall file form DPT -3 to ROC for the following transactions, if any, transacted by the Company:</a:t>
            </a:r>
          </a:p>
          <a:p>
            <a:pPr marL="514350" indent="-514350">
              <a:buFont typeface="+mj-lt"/>
              <a:buAutoNum type="arabicPeriod"/>
            </a:pPr>
            <a:r>
              <a:rPr lang="en-IN" sz="2000" dirty="0" smtClean="0">
                <a:effectLst/>
              </a:rPr>
              <a:t>Particulars of unsecured loan received from directors or relative of directors;</a:t>
            </a:r>
          </a:p>
          <a:p>
            <a:pPr marL="514350" indent="-514350">
              <a:buFont typeface="+mj-lt"/>
              <a:buAutoNum type="arabicPeriod"/>
            </a:pPr>
            <a:endParaRPr lang="en-IN" sz="2000" dirty="0" smtClean="0">
              <a:effectLst/>
            </a:endParaRPr>
          </a:p>
          <a:p>
            <a:pPr marL="514350" indent="-514350">
              <a:buFont typeface="+mj-lt"/>
              <a:buAutoNum type="arabicPeriod"/>
            </a:pPr>
            <a:r>
              <a:rPr lang="en-IN" sz="2000" dirty="0"/>
              <a:t>P</a:t>
            </a:r>
            <a:r>
              <a:rPr lang="en-IN" sz="2000" dirty="0" smtClean="0">
                <a:effectLst/>
              </a:rPr>
              <a:t>articulars of advance received from customers;</a:t>
            </a:r>
          </a:p>
          <a:p>
            <a:pPr marL="514350" indent="-514350">
              <a:buFont typeface="+mj-lt"/>
              <a:buAutoNum type="arabicPeriod"/>
            </a:pPr>
            <a:endParaRPr lang="en-IN" sz="2000" dirty="0" smtClean="0">
              <a:effectLst/>
            </a:endParaRPr>
          </a:p>
          <a:p>
            <a:pPr marL="514350" indent="-514350">
              <a:buFont typeface="+mj-lt"/>
              <a:buAutoNum type="arabicPeriod"/>
            </a:pPr>
            <a:r>
              <a:rPr lang="en-IN" sz="2000" dirty="0"/>
              <a:t>P</a:t>
            </a:r>
            <a:r>
              <a:rPr lang="en-IN" sz="2000" dirty="0" smtClean="0">
                <a:effectLst/>
              </a:rPr>
              <a:t>articulars of any deposits in the nature of security deposits;</a:t>
            </a:r>
          </a:p>
          <a:p>
            <a:pPr marL="514350" indent="-514350">
              <a:buFont typeface="+mj-lt"/>
              <a:buAutoNum type="arabicPeriod"/>
            </a:pPr>
            <a:endParaRPr lang="en-IN" sz="2000" dirty="0" smtClean="0">
              <a:effectLst/>
            </a:endParaRPr>
          </a:p>
          <a:p>
            <a:pPr marL="514350" indent="-514350">
              <a:buFont typeface="+mj-lt"/>
              <a:buAutoNum type="arabicPeriod"/>
            </a:pPr>
            <a:r>
              <a:rPr lang="en-IN" sz="2000" dirty="0"/>
              <a:t>P</a:t>
            </a:r>
            <a:r>
              <a:rPr lang="en-IN" sz="2000" dirty="0" smtClean="0">
                <a:effectLst/>
              </a:rPr>
              <a:t>articulars of credit facilities obtained from banks and financial institutions;</a:t>
            </a:r>
          </a:p>
          <a:p>
            <a:pPr marL="514350" indent="-514350">
              <a:buFont typeface="+mj-lt"/>
              <a:buAutoNum type="arabicPeriod"/>
            </a:pPr>
            <a:endParaRPr lang="en-IN" sz="2000" dirty="0" smtClean="0">
              <a:effectLst/>
            </a:endParaRPr>
          </a:p>
          <a:p>
            <a:pPr marL="514350" indent="-514350">
              <a:buFont typeface="+mj-lt"/>
              <a:buAutoNum type="arabicPeriod"/>
            </a:pPr>
            <a:r>
              <a:rPr lang="en-IN" sz="2000" dirty="0"/>
              <a:t>P</a:t>
            </a:r>
            <a:r>
              <a:rPr lang="en-IN" sz="2000" dirty="0" smtClean="0">
                <a:effectLst/>
              </a:rPr>
              <a:t>articulars of any inter-corporate loans;</a:t>
            </a:r>
          </a:p>
          <a:p>
            <a:pPr marL="514350" indent="-514350">
              <a:buFont typeface="+mj-lt"/>
              <a:buAutoNum type="arabicPeriod"/>
            </a:pPr>
            <a:endParaRPr lang="en-IN" sz="2000" dirty="0" smtClean="0">
              <a:effectLst/>
            </a:endParaRPr>
          </a:p>
          <a:p>
            <a:pPr marL="514350" indent="-514350">
              <a:buFont typeface="+mj-lt"/>
              <a:buAutoNum type="arabicPeriod"/>
            </a:pPr>
            <a:r>
              <a:rPr lang="en-IN" sz="2000" dirty="0"/>
              <a:t>P</a:t>
            </a:r>
            <a:r>
              <a:rPr lang="en-IN" sz="2000" dirty="0" smtClean="0">
                <a:effectLst/>
              </a:rPr>
              <a:t>articulars of any unsecured loans received from shareholders.</a:t>
            </a:r>
          </a:p>
          <a:p>
            <a:endParaRPr lang="en-IN" sz="2000" dirty="0"/>
          </a:p>
        </p:txBody>
      </p:sp>
    </p:spTree>
    <p:extLst>
      <p:ext uri="{BB962C8B-B14F-4D97-AF65-F5344CB8AC3E}">
        <p14:creationId xmlns="" xmlns:p14="http://schemas.microsoft.com/office/powerpoint/2010/main" val="18916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Attachments Required With The Form</a:t>
            </a:r>
          </a:p>
        </p:txBody>
      </p:sp>
      <p:sp>
        <p:nvSpPr>
          <p:cNvPr id="3" name="Content Placeholder 2"/>
          <p:cNvSpPr>
            <a:spLocks noGrp="1"/>
          </p:cNvSpPr>
          <p:nvPr>
            <p:ph idx="1"/>
          </p:nvPr>
        </p:nvSpPr>
        <p:spPr/>
        <p:txBody>
          <a:bodyPr>
            <a:normAutofit/>
          </a:bodyPr>
          <a:lstStyle/>
          <a:p>
            <a:r>
              <a:rPr lang="en-IN" sz="2000" dirty="0" smtClean="0">
                <a:effectLst/>
              </a:rPr>
              <a:t>Auditor’s certificate;</a:t>
            </a:r>
          </a:p>
          <a:p>
            <a:endParaRPr lang="en-IN" sz="2000" dirty="0" smtClean="0">
              <a:effectLst/>
            </a:endParaRPr>
          </a:p>
          <a:p>
            <a:r>
              <a:rPr lang="en-IN" sz="2000" dirty="0" smtClean="0">
                <a:effectLst/>
              </a:rPr>
              <a:t>Copy of trust deed – Mandatory if company has trust deed and details of same are mentioned in the form;</a:t>
            </a:r>
          </a:p>
          <a:p>
            <a:endParaRPr lang="en-IN" sz="2000" dirty="0" smtClean="0">
              <a:effectLst/>
            </a:endParaRPr>
          </a:p>
          <a:p>
            <a:r>
              <a:rPr lang="en-IN" sz="2000" dirty="0" smtClean="0">
                <a:effectLst/>
              </a:rPr>
              <a:t>Copy of instrument creating charge – Mandatory if company has trust deed and details of same are mentioned in the form;</a:t>
            </a:r>
          </a:p>
          <a:p>
            <a:endParaRPr lang="en-IN" sz="2000" dirty="0" smtClean="0">
              <a:effectLst/>
            </a:endParaRPr>
          </a:p>
          <a:p>
            <a:r>
              <a:rPr lang="en-IN" sz="2000" dirty="0" smtClean="0">
                <a:effectLst/>
              </a:rPr>
              <a:t>List of depositors – List of deposits matured, cheques issued but not yet cleared to be shown separately – Mandatory if company has balance of deposits outstanding at the end of the year;</a:t>
            </a:r>
          </a:p>
          <a:p>
            <a:endParaRPr lang="en-IN" sz="2000" dirty="0" smtClean="0">
              <a:effectLst/>
            </a:endParaRPr>
          </a:p>
          <a:p>
            <a:r>
              <a:rPr lang="en-IN" sz="2000" dirty="0" smtClean="0">
                <a:effectLst/>
              </a:rPr>
              <a:t>Details of liquid assets.</a:t>
            </a:r>
          </a:p>
          <a:p>
            <a:endParaRPr lang="en-IN" sz="2000" dirty="0"/>
          </a:p>
        </p:txBody>
      </p:sp>
    </p:spTree>
    <p:extLst>
      <p:ext uri="{BB962C8B-B14F-4D97-AF65-F5344CB8AC3E}">
        <p14:creationId xmlns="" xmlns:p14="http://schemas.microsoft.com/office/powerpoint/2010/main" val="112957921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782</TotalTime>
  <Words>5853</Words>
  <Application>Microsoft Office PowerPoint</Application>
  <PresentationFormat>Custom</PresentationFormat>
  <Paragraphs>687</Paragraphs>
  <Slides>76</Slides>
  <Notes>0</Notes>
  <HiddenSlides>0</HiddenSlides>
  <MMClips>0</MMClips>
  <ScaleCrop>false</ScaleCrop>
  <HeadingPairs>
    <vt:vector size="4" baseType="variant">
      <vt:variant>
        <vt:lpstr>Theme</vt:lpstr>
      </vt:variant>
      <vt:variant>
        <vt:i4>2</vt:i4>
      </vt:variant>
      <vt:variant>
        <vt:lpstr>Slide Titles</vt:lpstr>
      </vt:variant>
      <vt:variant>
        <vt:i4>76</vt:i4>
      </vt:variant>
    </vt:vector>
  </HeadingPairs>
  <TitlesOfParts>
    <vt:vector size="78" baseType="lpstr">
      <vt:lpstr>Office Theme</vt:lpstr>
      <vt:lpstr>Adjacency</vt:lpstr>
      <vt:lpstr>LATEST MCA UPDATES AND AMENDMENTS</vt:lpstr>
      <vt:lpstr>OVERVIEW</vt:lpstr>
      <vt:lpstr>VUCA</vt:lpstr>
      <vt:lpstr>FORM DPT-3</vt:lpstr>
      <vt:lpstr>DPT-3 </vt:lpstr>
      <vt:lpstr>Diving In Deeper</vt:lpstr>
      <vt:lpstr>Who Is Required To File DPT-3?</vt:lpstr>
      <vt:lpstr>Transactions For Which DPT-3 Has To Be Filed</vt:lpstr>
      <vt:lpstr>Attachments Required With The Form</vt:lpstr>
      <vt:lpstr>Who is authorised to sign the form Digitally?</vt:lpstr>
      <vt:lpstr>Fees </vt:lpstr>
      <vt:lpstr>Additional Fees</vt:lpstr>
      <vt:lpstr>Some Important Points </vt:lpstr>
      <vt:lpstr>Some Important Points</vt:lpstr>
      <vt:lpstr>FORM DPT- 3</vt:lpstr>
      <vt:lpstr>FORM DPT- 3</vt:lpstr>
      <vt:lpstr>FORM STK-2</vt:lpstr>
      <vt:lpstr>STK-2</vt:lpstr>
      <vt:lpstr>Requirements for Filing Form STK-2</vt:lpstr>
      <vt:lpstr>STK-2</vt:lpstr>
      <vt:lpstr>STK-2</vt:lpstr>
      <vt:lpstr>FORM STK-2</vt:lpstr>
      <vt:lpstr>Slide 23</vt:lpstr>
      <vt:lpstr>FORM INC-22A</vt:lpstr>
      <vt:lpstr>What is Form INC – 22A?</vt:lpstr>
      <vt:lpstr>Applicability of Form INC – 22A</vt:lpstr>
      <vt:lpstr>Who is restricted from filing E-Form INC – 22A?</vt:lpstr>
      <vt:lpstr>Information required to file E-Form INC–22A</vt:lpstr>
      <vt:lpstr>Slide 29</vt:lpstr>
      <vt:lpstr>Slide 30</vt:lpstr>
      <vt:lpstr>Slide 31</vt:lpstr>
      <vt:lpstr>Consequences of non-filing of Form INC – 22A</vt:lpstr>
      <vt:lpstr>Fees for Filing E-Form INC – 22A</vt:lpstr>
      <vt:lpstr>FORM INC-22A</vt:lpstr>
      <vt:lpstr>FORM INC-22A</vt:lpstr>
      <vt:lpstr>FORM INC-20A</vt:lpstr>
      <vt:lpstr>Declaration Before Commencement Of Business  Section – 10A</vt:lpstr>
      <vt:lpstr>Who needs to apply?</vt:lpstr>
      <vt:lpstr>Documents / Information Required</vt:lpstr>
      <vt:lpstr>FORM INC-20A</vt:lpstr>
      <vt:lpstr>FORM MSME-1</vt:lpstr>
      <vt:lpstr>Relevant Sections</vt:lpstr>
      <vt:lpstr>What are Micro, Small &amp; Medium Enterprises?</vt:lpstr>
      <vt:lpstr>What is Due date of Filing Form MSME-1 ? </vt:lpstr>
      <vt:lpstr>Which type of information required to submit with ROC?</vt:lpstr>
      <vt:lpstr>Procedure</vt:lpstr>
      <vt:lpstr>What is the Penalty for Non-Filing of Form MSME-1 ?</vt:lpstr>
      <vt:lpstr>Exemption</vt:lpstr>
      <vt:lpstr>FORMM  SME-1</vt:lpstr>
      <vt:lpstr>FORM BEN</vt:lpstr>
      <vt:lpstr>Form BEN</vt:lpstr>
      <vt:lpstr>Form BEN</vt:lpstr>
      <vt:lpstr>Who is a Significant Beneficial Owner(SBO)?</vt:lpstr>
      <vt:lpstr>Timeline as per Amendment Rules</vt:lpstr>
      <vt:lpstr>Responsibilities of the Reporting Company</vt:lpstr>
      <vt:lpstr>Forms &amp; Purposes</vt:lpstr>
      <vt:lpstr>Non-applicability of Rules:</vt:lpstr>
      <vt:lpstr>Penalties</vt:lpstr>
      <vt:lpstr>Practical Issues in Form BEN</vt:lpstr>
      <vt:lpstr>Practical Issues in Form BEN</vt:lpstr>
      <vt:lpstr>Practical Issues in Form BEN</vt:lpstr>
      <vt:lpstr>Summing Up</vt:lpstr>
      <vt:lpstr>FORM INC-35 AGILE</vt:lpstr>
      <vt:lpstr>Laws Governing the eForm AGILE INC-35</vt:lpstr>
      <vt:lpstr>Purpose</vt:lpstr>
      <vt:lpstr>INSTRUCTIONS</vt:lpstr>
      <vt:lpstr>Slide 67</vt:lpstr>
      <vt:lpstr>Slide 68</vt:lpstr>
      <vt:lpstr>Slide 69</vt:lpstr>
      <vt:lpstr>FOR M INC-35 </vt:lpstr>
      <vt:lpstr>FOR M INC-35 </vt:lpstr>
      <vt:lpstr>Slide 72</vt:lpstr>
      <vt:lpstr>AMENDMENTS IN COMPANIES (INCORPORATION) RULES, 2014</vt:lpstr>
      <vt:lpstr>Amendments in Companies (Incorporation) Rules, 2014</vt:lpstr>
      <vt:lpstr>ILLUSTRATIONS</vt:lpstr>
      <vt:lpstr>Presented by :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Arvind Sivsankar</dc:creator>
  <cp:lastModifiedBy>MKP</cp:lastModifiedBy>
  <cp:revision>69</cp:revision>
  <dcterms:created xsi:type="dcterms:W3CDTF">2019-06-06T17:50:08Z</dcterms:created>
  <dcterms:modified xsi:type="dcterms:W3CDTF">2019-06-15T09:48:06Z</dcterms:modified>
</cp:coreProperties>
</file>